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D2EC97-3CE2-4B64-9933-9A9CFB173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EE8B84A-4137-4974-8830-BBAF7CE9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6CFC43-C95E-4F15-B20C-C3C6528D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3057563-6CD4-41B9-B820-89433470E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688641C-6702-4DF0-9EA0-2AA769E3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85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82B8C8-655B-4F59-B428-667B4F19A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364F62E-CBA8-4779-A676-5260382E5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878FA2-91B1-4B05-BA2D-0AE0477F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018EB3-54DB-4D80-AE98-563AD4724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F51B-7B1C-4429-9C39-6CCC618BA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33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56CE1B4-F539-43C2-8571-2C41748F3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5B74C11-92A0-42A9-8286-057BCDA00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AD4843-6805-45A8-9614-B87253A0D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11526F3-8D9F-4633-A907-80A76617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EAA943-4E18-4493-B940-C3C9D3CEC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64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154E74-4BBC-4186-9777-573A1787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C88BA6-A37E-41DE-A3A5-92E8C99AE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C9F052-14AA-43B9-B143-74099691E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830A49-6D20-48C0-AC25-C7AA786F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018465-1303-4E26-AE94-5DA2A3EE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667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96FA18-509F-4B20-9323-80DE6D57A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902A1D7-6F28-452B-865D-02BEA9412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B4CF3F-A8ED-412C-BB94-E3CDC634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89C721-284F-47F6-A18B-A5416D51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15A3DA-EEA0-414B-B8FD-CB28F36F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455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6EEB38-3C2F-4FE9-ABAA-B410D3CE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47EA7A-9396-4CE4-A9D5-27E32D460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9CF5C31-74C0-45FC-A368-02CF67B16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F1D5A5F-6917-4D3C-98BA-5CED6B34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80EEABA-5537-4BB3-AB27-E66101CC7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F267A84-FDB4-4116-A6A0-CBC7CC52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41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713584-5C59-41B2-993B-5CDCBFEC4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DB04115-FC69-4CF8-B7C9-8A1D80919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0C174D4-F586-4967-B719-6296E5E7D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D8DF022-20E4-474A-94AD-44F7FBA43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44AC361-FE5A-4FA2-8A30-B79170EBF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08373A4-BF41-409C-B32F-6A088F5EC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D8B6966-8D98-4F94-94C5-B65CAB2A8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E0A32C6-89E0-4AF3-BA48-064A9971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739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A2492B-8470-4B43-8E40-5ED469971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83A44B9-E626-4F5E-BB67-1BE7BD34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AA2BEA7-0967-44A9-815B-1F1B7527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D656950-E420-4DF6-B737-FDC05BB2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980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C2EC848-5F7F-4AB2-8C89-D0B6B86D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2BAC5CB-B0A2-48E8-BA41-401A4423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4E38FCE-6762-4412-9795-8313B1E5E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96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55C53D-A00F-4A1D-B18E-A4FC75EC2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FE1A49F-1BC1-4A80-9023-6597CEB1D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5E89224-0345-4C05-A09B-1E3B181BC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926DFAF-BDDB-49E0-9556-80B0BAD3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F1CDE58-885F-4E35-8908-4EFF3DC4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0E9B8D9-A8C5-4B39-9ABD-F4A0A31B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73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970110-383E-4307-8005-F5F8891A5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23AE764-2F5D-4A7D-84F9-6CDF9099C0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8DFFCCD-2531-40F1-8904-61A28FF72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AFC202-52E8-479B-8ED4-F54C6E191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CB14480-6C98-40F8-BD12-174F3ED1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B534CD4-5431-42C2-8E7A-8F4E9E4BD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44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4D04BE4-936A-4766-9FA5-4E2A6F213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BD398C6-4341-432C-8BF7-5D1768416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D34C3F-3BFC-4AEE-B662-E1810879DD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9E3C-D2BC-4ECA-AC87-749A3CB22EF0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E47A54-B0E1-4F07-8E6C-E703CD938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85987B-4D35-4FA1-A8DC-63883BA64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24FA7-56F3-4CF3-ADC0-DC9D7C8532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071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C8A79643-F78B-4403-8051-8A3DEA7E4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981" y="-126484"/>
            <a:ext cx="12563806" cy="6984484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16F75C4A-B7BE-433F-9019-A275B1AF4611}"/>
              </a:ext>
            </a:extLst>
          </p:cNvPr>
          <p:cNvSpPr/>
          <p:nvPr/>
        </p:nvSpPr>
        <p:spPr>
          <a:xfrm>
            <a:off x="1714501" y="188789"/>
            <a:ext cx="8819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>
                <a:solidFill>
                  <a:srgbClr val="663300"/>
                </a:solidFill>
              </a:rPr>
              <a:t>【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關於</a:t>
            </a:r>
            <a:r>
              <a:rPr lang="en-US" altLang="zh-TW" sz="3600" dirty="0" smtClean="0">
                <a:solidFill>
                  <a:srgbClr val="6633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COVID-19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疫苗接種</a:t>
            </a:r>
            <a:r>
              <a:rPr lang="zh-TW" altLang="en-US" sz="3600" b="1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第二劑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注意事項</a:t>
            </a:r>
            <a:r>
              <a:rPr lang="en-US" altLang="zh-TW" sz="3600" dirty="0" smtClean="0">
                <a:solidFill>
                  <a:srgbClr val="663300"/>
                </a:solidFill>
              </a:rPr>
              <a:t>】</a:t>
            </a:r>
            <a:endParaRPr lang="zh-TW" altLang="en-US" dirty="0">
              <a:solidFill>
                <a:srgbClr val="663300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E36C249-08A3-481F-8EB6-F9115678CA22}"/>
              </a:ext>
            </a:extLst>
          </p:cNvPr>
          <p:cNvSpPr/>
          <p:nvPr/>
        </p:nvSpPr>
        <p:spPr>
          <a:xfrm>
            <a:off x="780996" y="637317"/>
            <a:ext cx="10941851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zh-TW" altLang="en-US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親愛的家長您好</a:t>
            </a:r>
            <a:r>
              <a:rPr lang="en-US" altLang="zh-TW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:</a:t>
            </a:r>
            <a:r>
              <a:rPr lang="zh-TW" altLang="en-US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endParaRPr lang="en-US" altLang="zh-TW" sz="2000" b="1" i="0" dirty="0">
              <a:solidFill>
                <a:srgbClr val="663300"/>
              </a:solidFill>
              <a:effectLst/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 本校配合衛生局校園</a:t>
            </a:r>
            <a:r>
              <a:rPr lang="zh-TW" altLang="en-US" sz="2000" b="1" dirty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</a:t>
            </a: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接種，第二劑安排施打時間訂於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111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年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月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20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日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(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星期四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) 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下午一點開始</a:t>
            </a: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，協助施打醫院為怡仁醫院，施打前請家長協助孩子以下事項：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342900" indent="-342900">
              <a:lnSpc>
                <a:spcPts val="3400"/>
              </a:lnSpc>
              <a:buAutoNum type="arabicPeriod"/>
            </a:pP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為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孩子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準備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健保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卡及黃卡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(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黃卡若家長未領回，目前皆保管於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保健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室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)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342900" indent="-342900">
              <a:lnSpc>
                <a:spcPts val="3400"/>
              </a:lnSpc>
              <a:buAutoNum type="arabicPeriod"/>
            </a:pP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接種前睡眠要充足，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不熬夜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3.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心情放鬆、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不空腹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、多喝水。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4.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接種當天，若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身體不適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記得告訴醫生或暫緩接種。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5.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接種後，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休息</a:t>
            </a:r>
            <a:r>
              <a:rPr lang="en-US" altLang="zh-TW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15-30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分鐘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，若感到不舒服要和老師或醫事人員反應。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6.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接種完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避免劇烈運動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7.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建議兩劑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BNT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疫苗接種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間隔</a:t>
            </a:r>
            <a:r>
              <a:rPr lang="en-US" altLang="zh-TW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12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週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以上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本校第一劑在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10/12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施打完畢</a:t>
            </a: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)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8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.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第一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劑未施打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同學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亦可在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1/20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一同施打，唯第二劑請至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COVID-19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公費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預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 約平台登記或自行至醫療院所預約施打。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9.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請家長詳閱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「學生接種須知」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，充分評估並決定是否讓子女接種。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endParaRPr lang="zh-TW" altLang="en-US" sz="2200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47F86EF6-43F6-430E-84A1-DD78E1813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7493" y="5046782"/>
            <a:ext cx="1606734" cy="932031"/>
          </a:xfrm>
          <a:prstGeom prst="rect">
            <a:avLst/>
          </a:prstGeom>
        </p:spPr>
      </p:pic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E365F2D0-20BE-4E63-B44E-D26A2D9D245A}"/>
              </a:ext>
            </a:extLst>
          </p:cNvPr>
          <p:cNvSpPr/>
          <p:nvPr/>
        </p:nvSpPr>
        <p:spPr>
          <a:xfrm>
            <a:off x="501153" y="1960068"/>
            <a:ext cx="9741886" cy="4451740"/>
          </a:xfrm>
          <a:prstGeom prst="roundRect">
            <a:avLst/>
          </a:prstGeom>
          <a:noFill/>
          <a:ln w="47625" cmpd="thinThick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28FC296-3ED2-49DB-917E-723B7B3F4CF0}"/>
              </a:ext>
            </a:extLst>
          </p:cNvPr>
          <p:cNvSpPr txBox="1"/>
          <p:nvPr/>
        </p:nvSpPr>
        <p:spPr>
          <a:xfrm>
            <a:off x="556768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D3B4928-E59D-4AA8-A178-DAE24474917D}"/>
              </a:ext>
            </a:extLst>
          </p:cNvPr>
          <p:cNvSpPr txBox="1"/>
          <p:nvPr/>
        </p:nvSpPr>
        <p:spPr>
          <a:xfrm>
            <a:off x="10014438" y="6172200"/>
            <a:ext cx="2215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草漯國</a:t>
            </a:r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中</a:t>
            </a:r>
            <a:r>
              <a:rPr lang="zh-TW" altLang="en-US" sz="1400" b="1" dirty="0" smtClean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學</a:t>
            </a:r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務處</a:t>
            </a:r>
            <a:r>
              <a:rPr lang="zh-TW" altLang="en-US" sz="1400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1400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altLang="zh-TW" sz="1400" dirty="0" smtClean="0">
                <a:solidFill>
                  <a:schemeClr val="accent2">
                    <a:lumMod val="50000"/>
                  </a:schemeClr>
                </a:solidFill>
                <a:latin typeface="Bernard MT Condensed" panose="02050806060905020404" pitchFamily="18" charset="0"/>
                <a:cs typeface="Aharoni" panose="02010803020104030203" pitchFamily="2" charset="-79"/>
              </a:rPr>
              <a:t>110.12.14</a:t>
            </a:r>
            <a:endParaRPr lang="zh-TW" altLang="en-US" sz="1400" dirty="0">
              <a:solidFill>
                <a:schemeClr val="accent2">
                  <a:lumMod val="50000"/>
                </a:schemeClr>
              </a:solidFill>
              <a:latin typeface="Bernard MT Condensed" panose="020508060609050204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575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C8A79643-F78B-4403-8051-8A3DEA7E4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981" y="-126484"/>
            <a:ext cx="12563806" cy="6984484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16F75C4A-B7BE-433F-9019-A275B1AF4611}"/>
              </a:ext>
            </a:extLst>
          </p:cNvPr>
          <p:cNvSpPr/>
          <p:nvPr/>
        </p:nvSpPr>
        <p:spPr>
          <a:xfrm>
            <a:off x="1714501" y="188789"/>
            <a:ext cx="8819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>
                <a:solidFill>
                  <a:srgbClr val="663300"/>
                </a:solidFill>
              </a:rPr>
              <a:t>【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關於</a:t>
            </a:r>
            <a:r>
              <a:rPr lang="en-US" altLang="zh-TW" sz="3600" dirty="0" smtClean="0">
                <a:solidFill>
                  <a:srgbClr val="663300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COVID-19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疫苗接種</a:t>
            </a:r>
            <a:r>
              <a:rPr lang="zh-TW" altLang="en-US" sz="3600" b="1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第二劑</a:t>
            </a:r>
            <a:r>
              <a:rPr lang="zh-TW" altLang="en-US" sz="3600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注意事項</a:t>
            </a:r>
            <a:r>
              <a:rPr lang="en-US" altLang="zh-TW" sz="3600" dirty="0" smtClean="0">
                <a:solidFill>
                  <a:srgbClr val="663300"/>
                </a:solidFill>
              </a:rPr>
              <a:t>】</a:t>
            </a:r>
            <a:endParaRPr lang="zh-TW" altLang="en-US" dirty="0">
              <a:solidFill>
                <a:srgbClr val="663300"/>
              </a:solidFill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E36C249-08A3-481F-8EB6-F9115678CA22}"/>
              </a:ext>
            </a:extLst>
          </p:cNvPr>
          <p:cNvSpPr/>
          <p:nvPr/>
        </p:nvSpPr>
        <p:spPr>
          <a:xfrm>
            <a:off x="780996" y="637317"/>
            <a:ext cx="10941851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zh-TW" altLang="en-US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親愛的家長您好</a:t>
            </a:r>
            <a:r>
              <a:rPr lang="en-US" altLang="zh-TW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:</a:t>
            </a:r>
            <a:r>
              <a:rPr lang="zh-TW" altLang="en-US" sz="2000" b="1" i="0" dirty="0">
                <a:solidFill>
                  <a:srgbClr val="663300"/>
                </a:solidFill>
                <a:effectLst/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endParaRPr lang="en-US" altLang="zh-TW" sz="2000" b="1" i="0" dirty="0">
              <a:solidFill>
                <a:srgbClr val="663300"/>
              </a:solidFill>
              <a:effectLst/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 本校配合衛生局校園</a:t>
            </a:r>
            <a:r>
              <a:rPr lang="zh-TW" altLang="en-US" sz="2000" b="1" dirty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</a:t>
            </a: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接種，第二劑安排施打時間訂於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111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年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月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20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日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(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星期四</a:t>
            </a:r>
            <a:r>
              <a:rPr lang="en-US" altLang="zh-TW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) </a:t>
            </a:r>
            <a:r>
              <a:rPr lang="zh-TW" altLang="en-US" sz="2000" b="1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下午一點開始</a:t>
            </a:r>
            <a:r>
              <a:rPr lang="zh-TW" altLang="en-US" sz="2000" b="1" dirty="0" smtClean="0">
                <a:solidFill>
                  <a:srgbClr val="6633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，協助施打醫院為怡仁醫院，施打前請家長協助孩子以下事項：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342900" indent="-342900">
              <a:lnSpc>
                <a:spcPts val="3400"/>
              </a:lnSpc>
              <a:buAutoNum type="arabicPeriod"/>
            </a:pP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為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孩子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準備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健保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卡及黃卡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(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黃卡若家長未領回，目前皆保管</a:t>
            </a:r>
            <a:r>
              <a:rPr lang="zh-TW" altLang="en-US" sz="2200" b="1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於</a:t>
            </a:r>
            <a:r>
              <a:rPr lang="zh-TW" altLang="en-US" sz="2200" b="1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保健</a:t>
            </a:r>
            <a:r>
              <a:rPr lang="zh-TW" altLang="en-US" sz="2200" b="1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室</a:t>
            </a:r>
            <a:r>
              <a:rPr lang="en-US" altLang="zh-TW" sz="2200" b="1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)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marL="342900" indent="-342900">
              <a:lnSpc>
                <a:spcPts val="3400"/>
              </a:lnSpc>
              <a:buAutoNum type="arabicPeriod"/>
            </a:pP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接種前睡眠要充足，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不熬夜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3.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心情放鬆、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不空腹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、多喝水。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4.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接種當天，若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身體不適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記得告訴醫生或暫緩接種。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5.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接種後，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休息</a:t>
            </a:r>
            <a:r>
              <a:rPr lang="en-US" altLang="zh-TW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15-30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分鐘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，若感到不舒服要和老師或醫事人員反應。</a:t>
            </a: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6.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接種完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避免劇烈運動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7.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建議兩劑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BNT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疫苗接種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間隔</a:t>
            </a:r>
            <a:r>
              <a:rPr lang="en-US" altLang="zh-TW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12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週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以上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本校第一劑在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10/12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施打完畢</a:t>
            </a: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)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8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.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</a:t>
            </a:r>
            <a:r>
              <a:rPr lang="zh-TW" altLang="en-US" sz="2200" b="1" u="sng" dirty="0" smtClean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第一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劑未施打</a:t>
            </a: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同學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亦可在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1/20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一同施打，唯第二劑請至</a:t>
            </a: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COVID-19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公費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預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zh-TW" altLang="en-US" sz="2200" b="1" dirty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 約平台登記或自行至醫療院所預約施打。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r>
              <a:rPr lang="en-US" altLang="zh-TW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9.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  請家長詳閱</a:t>
            </a:r>
            <a:r>
              <a:rPr lang="zh-TW" altLang="en-US" sz="2200" b="1" u="sng" dirty="0">
                <a:solidFill>
                  <a:srgbClr val="C00000"/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「學生接種須知」</a:t>
            </a:r>
            <a:r>
              <a:rPr lang="zh-TW" altLang="en-US" sz="2200" b="1" dirty="0" smtClean="0">
                <a:solidFill>
                  <a:schemeClr val="accent6">
                    <a:lumMod val="75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，充分評估並決定是否讓子女接種。</a:t>
            </a:r>
            <a:endParaRPr lang="en-US" altLang="zh-TW" sz="2200" b="1" dirty="0" smtClean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endParaRPr lang="en-US" altLang="zh-TW" sz="2200" b="1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>
              <a:lnSpc>
                <a:spcPts val="3400"/>
              </a:lnSpc>
            </a:pPr>
            <a:endParaRPr lang="zh-TW" altLang="en-US" sz="2200" dirty="0">
              <a:solidFill>
                <a:schemeClr val="accent6">
                  <a:lumMod val="75000"/>
                </a:schemeClr>
              </a:solidFill>
              <a:latin typeface="文鼎中楷" panose="03000609000000000000" pitchFamily="65" charset="-120"/>
              <a:ea typeface="文鼎中楷" panose="03000609000000000000" pitchFamily="65" charset="-120"/>
            </a:endParaRPr>
          </a:p>
        </p:txBody>
      </p:sp>
      <p:pic>
        <p:nvPicPr>
          <p:cNvPr id="18" name="圖片 17">
            <a:extLst>
              <a:ext uri="{FF2B5EF4-FFF2-40B4-BE49-F238E27FC236}">
                <a16:creationId xmlns:a16="http://schemas.microsoft.com/office/drawing/2014/main" id="{47F86EF6-43F6-430E-84A1-DD78E1813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7493" y="5046782"/>
            <a:ext cx="1606734" cy="932031"/>
          </a:xfrm>
          <a:prstGeom prst="rect">
            <a:avLst/>
          </a:prstGeom>
        </p:spPr>
      </p:pic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E365F2D0-20BE-4E63-B44E-D26A2D9D245A}"/>
              </a:ext>
            </a:extLst>
          </p:cNvPr>
          <p:cNvSpPr/>
          <p:nvPr/>
        </p:nvSpPr>
        <p:spPr>
          <a:xfrm>
            <a:off x="501153" y="1960068"/>
            <a:ext cx="9741886" cy="4451740"/>
          </a:xfrm>
          <a:prstGeom prst="roundRect">
            <a:avLst/>
          </a:prstGeom>
          <a:noFill/>
          <a:ln w="47625" cmpd="thinThick"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28FC296-3ED2-49DB-917E-723B7B3F4CF0}"/>
              </a:ext>
            </a:extLst>
          </p:cNvPr>
          <p:cNvSpPr txBox="1"/>
          <p:nvPr/>
        </p:nvSpPr>
        <p:spPr>
          <a:xfrm>
            <a:off x="556768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6D3B4928-E59D-4AA8-A178-DAE24474917D}"/>
              </a:ext>
            </a:extLst>
          </p:cNvPr>
          <p:cNvSpPr txBox="1"/>
          <p:nvPr/>
        </p:nvSpPr>
        <p:spPr>
          <a:xfrm>
            <a:off x="10014438" y="6172200"/>
            <a:ext cx="2215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草漯國</a:t>
            </a:r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中</a:t>
            </a:r>
            <a:r>
              <a:rPr lang="zh-TW" altLang="en-US" sz="1400" b="1" dirty="0" smtClean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學</a:t>
            </a:r>
            <a:r>
              <a:rPr lang="zh-TW" altLang="en-US" sz="1400" b="1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務處</a:t>
            </a:r>
            <a:r>
              <a:rPr lang="zh-TW" altLang="en-US" sz="1400" dirty="0">
                <a:solidFill>
                  <a:schemeClr val="accent2">
                    <a:lumMod val="50000"/>
                  </a:schemeClr>
                </a:solidFill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1400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en-US" altLang="zh-TW" sz="1400" dirty="0" smtClean="0">
                <a:solidFill>
                  <a:schemeClr val="accent2">
                    <a:lumMod val="50000"/>
                  </a:schemeClr>
                </a:solidFill>
                <a:latin typeface="Bernard MT Condensed" panose="02050806060905020404" pitchFamily="18" charset="0"/>
                <a:cs typeface="Aharoni" panose="02010803020104030203" pitchFamily="2" charset="-79"/>
              </a:rPr>
              <a:t>110.12.14</a:t>
            </a:r>
            <a:endParaRPr lang="zh-TW" altLang="en-US" sz="1400" dirty="0">
              <a:solidFill>
                <a:schemeClr val="accent2">
                  <a:lumMod val="50000"/>
                </a:schemeClr>
              </a:solidFill>
              <a:latin typeface="Bernard MT Condensed" panose="020508060609050204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1258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468</Words>
  <Application>Microsoft Office PowerPoint</Application>
  <PresentationFormat>寬螢幕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Aharoni</vt:lpstr>
      <vt:lpstr>文鼎中楷</vt:lpstr>
      <vt:lpstr>細明體</vt:lpstr>
      <vt:lpstr>新細明體</vt:lpstr>
      <vt:lpstr>Arial</vt:lpstr>
      <vt:lpstr>Bernard MT Condensed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52</cp:revision>
  <cp:lastPrinted>2021-12-17T08:01:17Z</cp:lastPrinted>
  <dcterms:created xsi:type="dcterms:W3CDTF">2021-08-23T07:27:10Z</dcterms:created>
  <dcterms:modified xsi:type="dcterms:W3CDTF">2021-12-17T09:11:46Z</dcterms:modified>
</cp:coreProperties>
</file>