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84" d="100"/>
          <a:sy n="84" d="100"/>
        </p:scale>
        <p:origin x="3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D2EC97-3CE2-4B64-9933-9A9CFB1734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EE8B84A-4137-4974-8830-BBAF7CE90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A6CFC43-C95E-4F15-B20C-C3C6528D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E3C-D2BC-4ECA-AC87-749A3CB22EF0}" type="datetimeFigureOut">
              <a:rPr lang="zh-TW" altLang="en-US" smtClean="0"/>
              <a:t>2021/9/29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3057563-6CD4-41B9-B820-89433470E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688641C-6702-4DF0-9EA0-2AA769E37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285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82B8C8-655B-4F59-B428-667B4F19A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364F62E-CBA8-4779-A676-5260382E5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8878FA2-91B1-4B05-BA2D-0AE0477FA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E3C-D2BC-4ECA-AC87-749A3CB22EF0}" type="datetimeFigureOut">
              <a:rPr lang="zh-TW" altLang="en-US" smtClean="0"/>
              <a:t>2021/9/29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2018EB3-54DB-4D80-AE98-563AD4724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CAF51B-7B1C-4429-9C39-6CCC618BA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3337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56CE1B4-F539-43C2-8571-2C41748F3B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5B74C11-92A0-42A9-8286-057BCDA00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AD4843-6805-45A8-9614-B87253A0D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E3C-D2BC-4ECA-AC87-749A3CB22EF0}" type="datetimeFigureOut">
              <a:rPr lang="zh-TW" altLang="en-US" smtClean="0"/>
              <a:t>2021/9/29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11526F3-8D9F-4633-A907-80A76617C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EAA943-4E18-4493-B940-C3C9D3CEC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064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154E74-4BBC-4186-9777-573A1787D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8C88BA6-A37E-41DE-A3A5-92E8C99AE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C9F052-14AA-43B9-B143-74099691E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E3C-D2BC-4ECA-AC87-749A3CB22EF0}" type="datetimeFigureOut">
              <a:rPr lang="zh-TW" altLang="en-US" smtClean="0"/>
              <a:t>2021/9/29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D830A49-6D20-48C0-AC25-C7AA786F8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2018465-1303-4E26-AE94-5DA2A3EE8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667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96FA18-509F-4B20-9323-80DE6D57A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902A1D7-6F28-452B-865D-02BEA9412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CB4CF3F-A8ED-412C-BB94-E3CDC6345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E3C-D2BC-4ECA-AC87-749A3CB22EF0}" type="datetimeFigureOut">
              <a:rPr lang="zh-TW" altLang="en-US" smtClean="0"/>
              <a:t>2021/9/29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389C721-284F-47F6-A18B-A5416D51A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15A3DA-EEA0-414B-B8FD-CB28F36FE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4559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6EEB38-3C2F-4FE9-ABAA-B410D3CE5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47EA7A-9396-4CE4-A9D5-27E32D460C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9CF5C31-74C0-45FC-A368-02CF67B16B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F1D5A5F-6917-4D3C-98BA-5CED6B34B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E3C-D2BC-4ECA-AC87-749A3CB22EF0}" type="datetimeFigureOut">
              <a:rPr lang="zh-TW" altLang="en-US" smtClean="0"/>
              <a:t>2021/9/29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80EEABA-5537-4BB3-AB27-E66101CC7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F267A84-FDB4-4116-A6A0-CBC7CC526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941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4713584-5C59-41B2-993B-5CDCBFEC4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DB04115-FC69-4CF8-B7C9-8A1D80919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0C174D4-F586-4967-B719-6296E5E7D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D8DF022-20E4-474A-94AD-44F7FBA431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44AC361-FE5A-4FA2-8A30-B79170EBFE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08373A4-BF41-409C-B32F-6A088F5EC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E3C-D2BC-4ECA-AC87-749A3CB22EF0}" type="datetimeFigureOut">
              <a:rPr lang="zh-TW" altLang="en-US" smtClean="0"/>
              <a:t>2021/9/29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D8B6966-8D98-4F94-94C5-B65CAB2A8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E0A32C6-89E0-4AF3-BA48-064A9971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7399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A2492B-8470-4B43-8E40-5ED469971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83A44B9-E626-4F5E-BB67-1BE7BD34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E3C-D2BC-4ECA-AC87-749A3CB22EF0}" type="datetimeFigureOut">
              <a:rPr lang="zh-TW" altLang="en-US" smtClean="0"/>
              <a:t>2021/9/29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AA2BEA7-0967-44A9-815B-1F1B75275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D656950-E420-4DF6-B737-FDC05BB22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9804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C2EC848-5F7F-4AB2-8C89-D0B6B86DB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E3C-D2BC-4ECA-AC87-749A3CB22EF0}" type="datetimeFigureOut">
              <a:rPr lang="zh-TW" altLang="en-US" smtClean="0"/>
              <a:t>2021/9/29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2BAC5CB-B0A2-48E8-BA41-401A44231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4E38FCE-6762-4412-9795-8313B1E5E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964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55C53D-A00F-4A1D-B18E-A4FC75EC2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FE1A49F-1BC1-4A80-9023-6597CEB1D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5E89224-0345-4C05-A09B-1E3B181BC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926DFAF-BDDB-49E0-9556-80B0BAD3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E3C-D2BC-4ECA-AC87-749A3CB22EF0}" type="datetimeFigureOut">
              <a:rPr lang="zh-TW" altLang="en-US" smtClean="0"/>
              <a:t>2021/9/29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F1CDE58-885F-4E35-8908-4EFF3DC4F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0E9B8D9-A8C5-4B39-9ABD-F4A0A31B3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6733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970110-383E-4307-8005-F5F8891A5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23AE764-2F5D-4A7D-84F9-6CDF9099C0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8DFFCCD-2531-40F1-8904-61A28FF725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FAFC202-52E8-479B-8ED4-F54C6E191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E3C-D2BC-4ECA-AC87-749A3CB22EF0}" type="datetimeFigureOut">
              <a:rPr lang="zh-TW" altLang="en-US" smtClean="0"/>
              <a:t>2021/9/29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CB14480-6C98-40F8-BD12-174F3ED1E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B534CD4-5431-42C2-8E7A-8F4E9E4BD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5444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4D04BE4-936A-4766-9FA5-4E2A6F213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BD398C6-4341-432C-8BF7-5D1768416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FD34C3F-3BFC-4AEE-B662-E1810879DD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69E3C-D2BC-4ECA-AC87-749A3CB22EF0}" type="datetimeFigureOut">
              <a:rPr lang="zh-TW" altLang="en-US" smtClean="0"/>
              <a:t>2021/9/29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BE47A54-B0E1-4F07-8E6C-E703CD938D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C85987B-4D35-4FA1-A8DC-63883BA64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071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>
            <a:extLst>
              <a:ext uri="{FF2B5EF4-FFF2-40B4-BE49-F238E27FC236}">
                <a16:creationId xmlns:a16="http://schemas.microsoft.com/office/drawing/2014/main" id="{C8A79643-F78B-4403-8051-8A3DEA7E4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275" y="0"/>
            <a:ext cx="12563806" cy="6984484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16F75C4A-B7BE-433F-9019-A275B1AF4611}"/>
              </a:ext>
            </a:extLst>
          </p:cNvPr>
          <p:cNvSpPr/>
          <p:nvPr/>
        </p:nvSpPr>
        <p:spPr>
          <a:xfrm>
            <a:off x="2505455" y="320669"/>
            <a:ext cx="80284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dirty="0" smtClean="0">
                <a:solidFill>
                  <a:srgbClr val="663300"/>
                </a:solidFill>
              </a:rPr>
              <a:t>【</a:t>
            </a:r>
            <a:r>
              <a:rPr lang="zh-TW" altLang="en-US" sz="3600" dirty="0" smtClean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關於</a:t>
            </a:r>
            <a:r>
              <a:rPr lang="en-US" altLang="zh-TW" sz="3600" dirty="0" err="1" smtClean="0">
                <a:solidFill>
                  <a:srgbClr val="6633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COVID</a:t>
            </a:r>
            <a:r>
              <a:rPr lang="en-US" altLang="zh-TW" sz="3600" dirty="0" smtClean="0">
                <a:solidFill>
                  <a:srgbClr val="6633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-19</a:t>
            </a:r>
            <a:r>
              <a:rPr lang="zh-TW" altLang="en-US" sz="3600" dirty="0" smtClean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疫苗接種前注意事項</a:t>
            </a:r>
            <a:r>
              <a:rPr lang="en-US" altLang="zh-TW" sz="3600" dirty="0" smtClean="0">
                <a:solidFill>
                  <a:srgbClr val="663300"/>
                </a:solidFill>
              </a:rPr>
              <a:t>】</a:t>
            </a:r>
            <a:endParaRPr lang="zh-TW" altLang="en-US" dirty="0">
              <a:solidFill>
                <a:srgbClr val="663300"/>
              </a:solidFill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7E36C249-08A3-481F-8EB6-F9115678CA22}"/>
              </a:ext>
            </a:extLst>
          </p:cNvPr>
          <p:cNvSpPr/>
          <p:nvPr/>
        </p:nvSpPr>
        <p:spPr>
          <a:xfrm>
            <a:off x="804672" y="787916"/>
            <a:ext cx="10932171" cy="6196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400"/>
              </a:lnSpc>
            </a:pPr>
            <a:r>
              <a:rPr lang="zh-TW" altLang="en-US" sz="2000" b="1" i="0" dirty="0">
                <a:solidFill>
                  <a:srgbClr val="663300"/>
                </a:solidFill>
                <a:effectLst/>
                <a:latin typeface="文鼎中楷" panose="03000609000000000000" pitchFamily="65" charset="-120"/>
                <a:ea typeface="文鼎中楷" panose="03000609000000000000" pitchFamily="65" charset="-120"/>
              </a:rPr>
              <a:t>親愛的家長您好</a:t>
            </a:r>
            <a:r>
              <a:rPr lang="en-US" altLang="zh-TW" sz="2000" b="1" i="0" dirty="0">
                <a:solidFill>
                  <a:srgbClr val="663300"/>
                </a:solidFill>
                <a:effectLst/>
                <a:latin typeface="文鼎中楷" panose="03000609000000000000" pitchFamily="65" charset="-120"/>
                <a:ea typeface="文鼎中楷" panose="03000609000000000000" pitchFamily="65" charset="-120"/>
              </a:rPr>
              <a:t>:</a:t>
            </a:r>
            <a:r>
              <a:rPr lang="zh-TW" altLang="en-US" sz="2000" b="1" i="0" dirty="0">
                <a:solidFill>
                  <a:srgbClr val="663300"/>
                </a:solidFill>
                <a:effectLst/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endParaRPr lang="en-US" altLang="zh-TW" sz="2000" b="1" i="0" dirty="0">
              <a:solidFill>
                <a:srgbClr val="663300"/>
              </a:solidFill>
              <a:effectLst/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r>
              <a:rPr lang="zh-TW" altLang="en-US" sz="2000" b="1" dirty="0" smtClean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   本校配合衛生局校園</a:t>
            </a:r>
            <a:r>
              <a:rPr lang="zh-TW" altLang="en-US" sz="2000" b="1" dirty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疫苗</a:t>
            </a:r>
            <a:r>
              <a:rPr lang="zh-TW" altLang="en-US" sz="2000" b="1" dirty="0" smtClean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接種，安排施打</a:t>
            </a:r>
            <a:r>
              <a:rPr lang="zh-TW" altLang="en-US" sz="2000" b="1" dirty="0" smtClean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時間改訂</a:t>
            </a:r>
            <a:r>
              <a:rPr lang="zh-TW" altLang="en-US" sz="2000" b="1" dirty="0" smtClean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於</a:t>
            </a:r>
            <a:r>
              <a:rPr lang="en-US" altLang="zh-TW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110</a:t>
            </a:r>
            <a:r>
              <a:rPr lang="zh-TW" altLang="en-US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年</a:t>
            </a:r>
            <a:r>
              <a:rPr lang="en-US" altLang="zh-TW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10</a:t>
            </a:r>
            <a:r>
              <a:rPr lang="zh-TW" altLang="en-US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月</a:t>
            </a:r>
            <a:r>
              <a:rPr lang="en-US" altLang="zh-TW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12</a:t>
            </a:r>
            <a:r>
              <a:rPr lang="zh-TW" altLang="en-US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日</a:t>
            </a:r>
            <a:r>
              <a:rPr lang="en-US" altLang="zh-TW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(</a:t>
            </a:r>
            <a:r>
              <a:rPr lang="zh-TW" altLang="en-US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星期二</a:t>
            </a:r>
            <a:r>
              <a:rPr lang="en-US" altLang="zh-TW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) </a:t>
            </a:r>
            <a:r>
              <a:rPr lang="zh-TW" altLang="en-US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下午一點開始</a:t>
            </a:r>
            <a:r>
              <a:rPr lang="zh-TW" altLang="en-US" sz="2000" b="1" dirty="0" smtClean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，協助施打醫院為怡仁醫院，施打前請家長協助孩子以下事項：</a:t>
            </a:r>
            <a:endParaRPr lang="en-US" altLang="zh-TW" sz="2000" b="1" dirty="0" smtClean="0">
              <a:solidFill>
                <a:srgbClr val="663300"/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endParaRPr lang="zh-TW" altLang="en-US" sz="2000" b="1" dirty="0" smtClean="0">
              <a:solidFill>
                <a:srgbClr val="663300"/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 marL="342900" indent="-342900">
              <a:lnSpc>
                <a:spcPts val="3400"/>
              </a:lnSpc>
              <a:buAutoNum type="arabicPeriod"/>
            </a:pP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為</a:t>
            </a:r>
            <a:r>
              <a:rPr lang="zh-TW" altLang="en-US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孩子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準備</a:t>
            </a:r>
            <a:r>
              <a:rPr lang="zh-TW" altLang="en-US" sz="2200" b="1" u="sng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健保</a:t>
            </a:r>
            <a:r>
              <a:rPr lang="zh-TW" altLang="en-US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卡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。</a:t>
            </a:r>
            <a:endParaRPr lang="en-US" altLang="zh-TW" sz="2200" b="1" dirty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 marL="342900" indent="-342900">
              <a:lnSpc>
                <a:spcPts val="3400"/>
              </a:lnSpc>
              <a:buAutoNum type="arabicPeriod"/>
            </a:pP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接種前睡眠要充足，</a:t>
            </a:r>
            <a:r>
              <a:rPr lang="zh-TW" altLang="en-US" sz="2200" b="1" u="sng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不熬夜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。</a:t>
            </a:r>
            <a:endParaRPr lang="en-US" altLang="zh-TW" sz="2200" b="1" dirty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r>
              <a:rPr lang="en-US" altLang="zh-TW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3.</a:t>
            </a:r>
            <a:r>
              <a:rPr lang="zh-TW" altLang="en-US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  心情放鬆、</a:t>
            </a:r>
            <a:r>
              <a:rPr lang="zh-TW" altLang="en-US" sz="2200" b="1" u="sng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不空腹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、多喝水。</a:t>
            </a:r>
            <a:endParaRPr lang="en-US" altLang="zh-TW" sz="2200" b="1" dirty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r>
              <a:rPr lang="en-US" altLang="zh-TW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4.</a:t>
            </a:r>
            <a:r>
              <a:rPr lang="zh-TW" altLang="en-US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  接種當天，若</a:t>
            </a:r>
            <a:r>
              <a:rPr lang="zh-TW" altLang="en-US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身體不適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記得告訴醫生或暫緩接種。</a:t>
            </a:r>
            <a:endParaRPr lang="en-US" altLang="zh-TW" sz="2200" b="1" dirty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r>
              <a:rPr lang="en-US" altLang="zh-TW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5.</a:t>
            </a:r>
            <a:r>
              <a:rPr lang="zh-TW" altLang="en-US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  接種後，</a:t>
            </a:r>
            <a:r>
              <a:rPr lang="zh-TW" altLang="en-US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休息</a:t>
            </a:r>
            <a:r>
              <a:rPr lang="en-US" altLang="zh-TW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15-30</a:t>
            </a:r>
            <a:r>
              <a:rPr lang="zh-TW" altLang="en-US" sz="2200" b="1" u="sng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分鐘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，若感到不舒服要和老師或醫事人員反應。</a:t>
            </a:r>
            <a:endParaRPr lang="en-US" altLang="zh-TW" sz="2200" b="1" dirty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 marL="457200" indent="-457200">
              <a:lnSpc>
                <a:spcPts val="3400"/>
              </a:lnSpc>
              <a:buAutoNum type="arabicPeriod" startAt="6"/>
            </a:pP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接種完</a:t>
            </a:r>
            <a:r>
              <a:rPr lang="zh-TW" altLang="en-US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避免劇烈運動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。</a:t>
            </a:r>
            <a:endParaRPr lang="en-US" altLang="zh-TW" sz="2200" b="1" dirty="0" smtClean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 marL="457200" indent="-457200">
              <a:lnSpc>
                <a:spcPts val="3400"/>
              </a:lnSpc>
              <a:buAutoNum type="arabicPeriod" startAt="6"/>
            </a:pP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建議</a:t>
            </a:r>
            <a:r>
              <a:rPr lang="en-US" altLang="zh-TW" sz="2200" b="1" dirty="0" err="1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BNT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疫苗及流感疫苗接種建議</a:t>
            </a:r>
            <a:r>
              <a:rPr lang="zh-TW" altLang="en-US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間隔至少</a:t>
            </a:r>
            <a:r>
              <a:rPr lang="en-US" altLang="zh-TW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7</a:t>
            </a:r>
            <a:r>
              <a:rPr lang="zh-TW" altLang="en-US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天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，其他疫苗</a:t>
            </a:r>
            <a:r>
              <a:rPr lang="zh-TW" altLang="en-US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endParaRPr lang="en-US" altLang="zh-TW" sz="2200" b="1" dirty="0" smtClean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r>
              <a:rPr lang="zh-TW" altLang="en-US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     </a:t>
            </a:r>
            <a:r>
              <a:rPr lang="en-US" altLang="zh-TW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(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含</a:t>
            </a:r>
            <a:r>
              <a:rPr lang="en-US" altLang="zh-TW" sz="2200" b="1" dirty="0" err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HPV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疫苗</a:t>
            </a:r>
            <a:r>
              <a:rPr lang="en-US" altLang="zh-TW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)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接種建議</a:t>
            </a:r>
            <a:r>
              <a:rPr lang="zh-TW" altLang="en-US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間隔至少</a:t>
            </a:r>
            <a:r>
              <a:rPr lang="en-US" altLang="zh-TW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14</a:t>
            </a:r>
            <a:r>
              <a:rPr lang="zh-TW" altLang="en-US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天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。</a:t>
            </a:r>
            <a:endParaRPr lang="en-US" altLang="zh-TW" sz="2200" b="1" dirty="0" smtClean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 marL="457200" indent="-457200">
              <a:lnSpc>
                <a:spcPts val="3400"/>
              </a:lnSpc>
              <a:buAutoNum type="arabicPeriod" startAt="6"/>
            </a:pPr>
            <a:endParaRPr lang="en-US" altLang="zh-TW" sz="2200" b="1" dirty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endParaRPr lang="zh-TW" altLang="en-US" sz="2200" dirty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</p:txBody>
      </p:sp>
      <p:pic>
        <p:nvPicPr>
          <p:cNvPr id="18" name="圖片 17">
            <a:extLst>
              <a:ext uri="{FF2B5EF4-FFF2-40B4-BE49-F238E27FC236}">
                <a16:creationId xmlns:a16="http://schemas.microsoft.com/office/drawing/2014/main" id="{47F86EF6-43F6-430E-84A1-DD78E18130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0615" y="4303328"/>
            <a:ext cx="2236227" cy="1297186"/>
          </a:xfrm>
          <a:prstGeom prst="rect">
            <a:avLst/>
          </a:prstGeom>
        </p:spPr>
      </p:pic>
      <p:sp>
        <p:nvSpPr>
          <p:cNvPr id="19" name="矩形: 圓角 18">
            <a:extLst>
              <a:ext uri="{FF2B5EF4-FFF2-40B4-BE49-F238E27FC236}">
                <a16:creationId xmlns:a16="http://schemas.microsoft.com/office/drawing/2014/main" id="{E365F2D0-20BE-4E63-B44E-D26A2D9D245A}"/>
              </a:ext>
            </a:extLst>
          </p:cNvPr>
          <p:cNvSpPr/>
          <p:nvPr/>
        </p:nvSpPr>
        <p:spPr>
          <a:xfrm>
            <a:off x="647027" y="2452786"/>
            <a:ext cx="8748610" cy="3701125"/>
          </a:xfrm>
          <a:prstGeom prst="roundRect">
            <a:avLst/>
          </a:prstGeom>
          <a:noFill/>
          <a:ln w="47625" cmpd="thinThick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628FC296-3ED2-49DB-917E-723B7B3F4CF0}"/>
              </a:ext>
            </a:extLst>
          </p:cNvPr>
          <p:cNvSpPr txBox="1"/>
          <p:nvPr/>
        </p:nvSpPr>
        <p:spPr>
          <a:xfrm>
            <a:off x="556768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6D3B4928-E59D-4AA8-A178-DAE24474917D}"/>
              </a:ext>
            </a:extLst>
          </p:cNvPr>
          <p:cNvSpPr txBox="1"/>
          <p:nvPr/>
        </p:nvSpPr>
        <p:spPr>
          <a:xfrm>
            <a:off x="7936991" y="6153911"/>
            <a:ext cx="3904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chemeClr val="accent2">
                    <a:lumMod val="50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草漯國</a:t>
            </a:r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中</a:t>
            </a:r>
            <a:r>
              <a:rPr lang="zh-TW" altLang="en-US" sz="2800" b="1" dirty="0" smtClean="0">
                <a:solidFill>
                  <a:schemeClr val="accent2">
                    <a:lumMod val="50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學</a:t>
            </a:r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務處</a:t>
            </a:r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r>
              <a:rPr lang="zh-TW" altLang="en-US" sz="1600" dirty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en-US" altLang="zh-TW" dirty="0" smtClean="0">
                <a:solidFill>
                  <a:schemeClr val="accent2">
                    <a:lumMod val="50000"/>
                  </a:schemeClr>
                </a:solidFill>
                <a:latin typeface="Bernard MT Condensed" panose="02050806060905020404" pitchFamily="18" charset="0"/>
                <a:cs typeface="Aharoni" panose="02010803020104030203" pitchFamily="2" charset="-79"/>
              </a:rPr>
              <a:t>110.9.29</a:t>
            </a:r>
            <a:endParaRPr lang="zh-TW" altLang="en-US" dirty="0">
              <a:solidFill>
                <a:schemeClr val="accent2">
                  <a:lumMod val="50000"/>
                </a:schemeClr>
              </a:solidFill>
              <a:latin typeface="Bernard MT Condensed" panose="02050806060905020404" pitchFamily="18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5754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>
            <a:extLst>
              <a:ext uri="{FF2B5EF4-FFF2-40B4-BE49-F238E27FC236}">
                <a16:creationId xmlns:a16="http://schemas.microsoft.com/office/drawing/2014/main" id="{C8A79643-F78B-4403-8051-8A3DEA7E4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275" y="0"/>
            <a:ext cx="12336284" cy="6858000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16F75C4A-B7BE-433F-9019-A275B1AF4611}"/>
              </a:ext>
            </a:extLst>
          </p:cNvPr>
          <p:cNvSpPr/>
          <p:nvPr/>
        </p:nvSpPr>
        <p:spPr>
          <a:xfrm>
            <a:off x="2523744" y="430397"/>
            <a:ext cx="78364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dirty="0" smtClean="0">
                <a:solidFill>
                  <a:srgbClr val="663300"/>
                </a:solidFill>
              </a:rPr>
              <a:t>【</a:t>
            </a:r>
            <a:r>
              <a:rPr lang="zh-TW" altLang="en-US" sz="3600" dirty="0" smtClean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關於</a:t>
            </a:r>
            <a:r>
              <a:rPr lang="en-US" altLang="zh-TW" sz="3600" dirty="0" err="1" smtClean="0">
                <a:solidFill>
                  <a:srgbClr val="663300"/>
                </a:solidFill>
                <a:latin typeface="+mn-ea"/>
              </a:rPr>
              <a:t>COVID</a:t>
            </a:r>
            <a:r>
              <a:rPr lang="en-US" altLang="zh-TW" sz="3600" dirty="0" smtClean="0">
                <a:solidFill>
                  <a:srgbClr val="663300"/>
                </a:solidFill>
                <a:latin typeface="+mn-ea"/>
              </a:rPr>
              <a:t>-19</a:t>
            </a:r>
            <a:r>
              <a:rPr lang="zh-TW" altLang="en-US" sz="3600" dirty="0" smtClean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疫苗接種前注意事項</a:t>
            </a:r>
            <a:r>
              <a:rPr lang="en-US" altLang="zh-TW" sz="3600" dirty="0" smtClean="0">
                <a:solidFill>
                  <a:srgbClr val="663300"/>
                </a:solidFill>
              </a:rPr>
              <a:t>】</a:t>
            </a:r>
            <a:endParaRPr lang="zh-TW" altLang="en-US" dirty="0">
              <a:solidFill>
                <a:srgbClr val="663300"/>
              </a:solidFill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7E36C249-08A3-481F-8EB6-F9115678CA22}"/>
              </a:ext>
            </a:extLst>
          </p:cNvPr>
          <p:cNvSpPr/>
          <p:nvPr/>
        </p:nvSpPr>
        <p:spPr>
          <a:xfrm>
            <a:off x="804672" y="1275506"/>
            <a:ext cx="10932171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400"/>
              </a:lnSpc>
            </a:pPr>
            <a:endParaRPr lang="en-US" altLang="zh-TW" sz="2400" b="1" dirty="0">
              <a:solidFill>
                <a:srgbClr val="663300"/>
              </a:solidFill>
            </a:endParaRPr>
          </a:p>
          <a:p>
            <a:pPr>
              <a:lnSpc>
                <a:spcPts val="3400"/>
              </a:lnSpc>
            </a:pPr>
            <a:r>
              <a:rPr lang="zh-TW" altLang="en-US" sz="2400" b="1" dirty="0">
                <a:solidFill>
                  <a:srgbClr val="663300"/>
                </a:solidFill>
              </a:rPr>
              <a:t>    教育部製作「疫苗學生接種前須知」及「疫苗學生接種後須知」</a:t>
            </a:r>
            <a:r>
              <a:rPr lang="en-US" altLang="zh-TW" sz="2400" b="1" dirty="0">
                <a:solidFill>
                  <a:srgbClr val="663300"/>
                </a:solidFill>
              </a:rPr>
              <a:t>2</a:t>
            </a:r>
            <a:r>
              <a:rPr lang="zh-TW" altLang="en-US" sz="2400" b="1" dirty="0">
                <a:solidFill>
                  <a:srgbClr val="663300"/>
                </a:solidFill>
              </a:rPr>
              <a:t>部宣導影片相關資訊，請家長們了解疫苗施打前後所需注意事項及相關資訊，以利接種作業順利進行</a:t>
            </a:r>
            <a:r>
              <a:rPr lang="zh-TW" altLang="en-US" sz="2400" b="1" dirty="0" smtClean="0">
                <a:solidFill>
                  <a:srgbClr val="663300"/>
                </a:solidFill>
              </a:rPr>
              <a:t>，放置</a:t>
            </a:r>
            <a:r>
              <a:rPr lang="en-US" altLang="zh-TW" sz="2400" b="1" dirty="0">
                <a:solidFill>
                  <a:srgbClr val="663300"/>
                </a:solidFill>
              </a:rPr>
              <a:t>YouTube</a:t>
            </a:r>
            <a:r>
              <a:rPr lang="zh-TW" altLang="en-US" sz="2400" b="1" dirty="0">
                <a:solidFill>
                  <a:srgbClr val="663300"/>
                </a:solidFill>
              </a:rPr>
              <a:t>平臺（網址：</a:t>
            </a:r>
            <a:r>
              <a:rPr lang="en-US" altLang="zh-TW" sz="2400" b="1" dirty="0">
                <a:solidFill>
                  <a:srgbClr val="663300"/>
                </a:solidFill>
              </a:rPr>
              <a:t>https://</a:t>
            </a:r>
            <a:r>
              <a:rPr lang="en-US" altLang="zh-TW" sz="2400" b="1" dirty="0" err="1">
                <a:solidFill>
                  <a:srgbClr val="663300"/>
                </a:solidFill>
              </a:rPr>
              <a:t>youtu.be</a:t>
            </a:r>
            <a:r>
              <a:rPr lang="en-US" altLang="zh-TW" sz="2400" b="1" dirty="0">
                <a:solidFill>
                  <a:srgbClr val="663300"/>
                </a:solidFill>
              </a:rPr>
              <a:t>/</a:t>
            </a:r>
            <a:r>
              <a:rPr lang="en-US" altLang="zh-TW" sz="2400" b="1" dirty="0" err="1">
                <a:solidFill>
                  <a:srgbClr val="663300"/>
                </a:solidFill>
              </a:rPr>
              <a:t>IulW_lYWhlQ</a:t>
            </a:r>
            <a:r>
              <a:rPr lang="zh-TW" altLang="en-US" sz="2400" b="1" dirty="0">
                <a:solidFill>
                  <a:srgbClr val="663300"/>
                </a:solidFill>
              </a:rPr>
              <a:t>、</a:t>
            </a:r>
            <a:r>
              <a:rPr lang="en-US" altLang="zh-TW" sz="2400" b="1" dirty="0">
                <a:solidFill>
                  <a:srgbClr val="663300"/>
                </a:solidFill>
              </a:rPr>
              <a:t>https://</a:t>
            </a:r>
            <a:r>
              <a:rPr lang="en-US" altLang="zh-TW" sz="2400" b="1" dirty="0" err="1">
                <a:solidFill>
                  <a:srgbClr val="663300"/>
                </a:solidFill>
              </a:rPr>
              <a:t>youtu.be</a:t>
            </a:r>
            <a:r>
              <a:rPr lang="en-US" altLang="zh-TW" sz="2400" b="1" dirty="0">
                <a:solidFill>
                  <a:srgbClr val="663300"/>
                </a:solidFill>
              </a:rPr>
              <a:t>/</a:t>
            </a:r>
            <a:r>
              <a:rPr lang="en-US" altLang="zh-TW" sz="2400" b="1" dirty="0" err="1">
                <a:solidFill>
                  <a:srgbClr val="663300"/>
                </a:solidFill>
              </a:rPr>
              <a:t>JzN_GyMw7</a:t>
            </a:r>
            <a:r>
              <a:rPr lang="en-US" altLang="zh-TW" sz="2400" b="1" dirty="0">
                <a:solidFill>
                  <a:srgbClr val="663300"/>
                </a:solidFill>
              </a:rPr>
              <a:t>-M</a:t>
            </a:r>
            <a:r>
              <a:rPr lang="zh-TW" altLang="en-US" sz="2400" b="1" dirty="0">
                <a:solidFill>
                  <a:srgbClr val="663300"/>
                </a:solidFill>
              </a:rPr>
              <a:t>）及「教育部學校衛生資訊網」嚴重特殊傳染性肺炎教育專區（網址：</a:t>
            </a:r>
            <a:r>
              <a:rPr lang="en-US" altLang="zh-TW" sz="2400" b="1" dirty="0">
                <a:solidFill>
                  <a:srgbClr val="663300"/>
                </a:solidFill>
              </a:rPr>
              <a:t>https://</a:t>
            </a:r>
            <a:r>
              <a:rPr lang="en-US" altLang="zh-TW" sz="2400" b="1" dirty="0" err="1">
                <a:solidFill>
                  <a:srgbClr val="663300"/>
                </a:solidFill>
              </a:rPr>
              <a:t>cpd.moe.gov.tw</a:t>
            </a:r>
            <a:r>
              <a:rPr lang="en-US" altLang="zh-TW" sz="2400" b="1" dirty="0">
                <a:solidFill>
                  <a:srgbClr val="663300"/>
                </a:solidFill>
              </a:rPr>
              <a:t>/</a:t>
            </a:r>
            <a:r>
              <a:rPr lang="en-US" altLang="zh-TW" sz="2400" b="1" dirty="0" err="1">
                <a:solidFill>
                  <a:srgbClr val="663300"/>
                </a:solidFill>
              </a:rPr>
              <a:t>page_two.php?id</a:t>
            </a:r>
            <a:r>
              <a:rPr lang="en-US" altLang="zh-TW" sz="2400" b="1" dirty="0">
                <a:solidFill>
                  <a:srgbClr val="663300"/>
                </a:solidFill>
              </a:rPr>
              <a:t>=35178</a:t>
            </a:r>
            <a:r>
              <a:rPr lang="zh-TW" altLang="en-US" sz="2400" b="1" dirty="0" smtClean="0">
                <a:solidFill>
                  <a:srgbClr val="663300"/>
                </a:solidFill>
              </a:rPr>
              <a:t>）</a:t>
            </a:r>
            <a:r>
              <a:rPr lang="zh-TW" altLang="en-US" sz="2400" b="1" dirty="0" smtClean="0">
                <a:solidFill>
                  <a:srgbClr val="663300"/>
                </a:solidFill>
                <a:ea typeface="文鼎中楷" panose="03000609000000000000" pitchFamily="65" charset="-120"/>
              </a:rPr>
              <a:t>，歡迎家長點閱。</a:t>
            </a:r>
            <a:endParaRPr lang="en-US" altLang="zh-TW" sz="2400" b="1" dirty="0" smtClean="0">
              <a:solidFill>
                <a:srgbClr val="663300"/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endParaRPr lang="en-US" altLang="zh-TW" sz="2000" b="1" dirty="0">
              <a:solidFill>
                <a:srgbClr val="663300"/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endParaRPr lang="zh-TW" altLang="en-US" sz="2000" b="1" dirty="0" smtClean="0">
              <a:solidFill>
                <a:srgbClr val="663300"/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</p:txBody>
      </p:sp>
      <p:pic>
        <p:nvPicPr>
          <p:cNvPr id="18" name="圖片 17">
            <a:extLst>
              <a:ext uri="{FF2B5EF4-FFF2-40B4-BE49-F238E27FC236}">
                <a16:creationId xmlns:a16="http://schemas.microsoft.com/office/drawing/2014/main" id="{47F86EF6-43F6-430E-84A1-DD78E18130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1345" y="4295692"/>
            <a:ext cx="2375498" cy="1377974"/>
          </a:xfrm>
          <a:prstGeom prst="rect">
            <a:avLst/>
          </a:prstGeom>
        </p:spPr>
      </p:pic>
      <p:sp>
        <p:nvSpPr>
          <p:cNvPr id="20" name="文字方塊 19">
            <a:extLst>
              <a:ext uri="{FF2B5EF4-FFF2-40B4-BE49-F238E27FC236}">
                <a16:creationId xmlns:a16="http://schemas.microsoft.com/office/drawing/2014/main" id="{628FC296-3ED2-49DB-917E-723B7B3F4CF0}"/>
              </a:ext>
            </a:extLst>
          </p:cNvPr>
          <p:cNvSpPr txBox="1"/>
          <p:nvPr/>
        </p:nvSpPr>
        <p:spPr>
          <a:xfrm>
            <a:off x="556768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6D3B4928-E59D-4AA8-A178-DAE24474917D}"/>
              </a:ext>
            </a:extLst>
          </p:cNvPr>
          <p:cNvSpPr txBox="1"/>
          <p:nvPr/>
        </p:nvSpPr>
        <p:spPr>
          <a:xfrm>
            <a:off x="7923105" y="5967647"/>
            <a:ext cx="3918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chemeClr val="accent2">
                    <a:lumMod val="50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草漯國</a:t>
            </a:r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中</a:t>
            </a:r>
            <a:r>
              <a:rPr lang="zh-TW" altLang="en-US" sz="2800" b="1" dirty="0" smtClean="0">
                <a:solidFill>
                  <a:schemeClr val="accent2">
                    <a:lumMod val="50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學</a:t>
            </a:r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務處</a:t>
            </a:r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r>
              <a:rPr lang="zh-TW" altLang="en-US" sz="1600" dirty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en-US" altLang="zh-TW" dirty="0" smtClean="0">
                <a:solidFill>
                  <a:schemeClr val="accent2">
                    <a:lumMod val="50000"/>
                  </a:schemeClr>
                </a:solidFill>
                <a:latin typeface="Bernard MT Condensed" panose="02050806060905020404" pitchFamily="18" charset="0"/>
                <a:cs typeface="Aharoni" panose="02010803020104030203" pitchFamily="2" charset="-79"/>
              </a:rPr>
              <a:t>110.9.29</a:t>
            </a:r>
            <a:endParaRPr lang="zh-TW" altLang="en-US" dirty="0">
              <a:solidFill>
                <a:schemeClr val="accent2">
                  <a:lumMod val="50000"/>
                </a:schemeClr>
              </a:solidFill>
              <a:latin typeface="Bernard MT Condensed" panose="02050806060905020404" pitchFamily="18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73104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</TotalTime>
  <Words>265</Words>
  <Application>Microsoft Office PowerPoint</Application>
  <PresentationFormat>寬螢幕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1" baseType="lpstr">
      <vt:lpstr>文鼎中楷</vt:lpstr>
      <vt:lpstr>細明體</vt:lpstr>
      <vt:lpstr>新細明體</vt:lpstr>
      <vt:lpstr>Aharoni</vt:lpstr>
      <vt:lpstr>Arial</vt:lpstr>
      <vt:lpstr>Bernard MT Condensed</vt:lpstr>
      <vt:lpstr>Calibri</vt:lpstr>
      <vt:lpstr>Calibri Light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38</cp:revision>
  <cp:lastPrinted>2021-08-26T00:03:51Z</cp:lastPrinted>
  <dcterms:created xsi:type="dcterms:W3CDTF">2021-08-23T07:27:10Z</dcterms:created>
  <dcterms:modified xsi:type="dcterms:W3CDTF">2021-09-29T05:57:27Z</dcterms:modified>
</cp:coreProperties>
</file>