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62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07200" cy="99393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uqMlnJRjLOWDQGnHEBGqxwuY3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38" y="0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2" name="Google Shape;232;p17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zh-TW"/>
              <a:t>國中小學購買書籍最高25%=5000元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3" name="Google Shape;233;p17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8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9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0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6" name="Google Shape;276;p21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p.1, 2申請表表格欄位，須將教育部改為”國教署”。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21:notes"/>
          <p:cNvSpPr txBox="1">
            <a:spLocks noGrp="1"/>
          </p:cNvSpPr>
          <p:nvPr>
            <p:ph type="sldNum" idx="12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altLang="zh-TW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3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  <a:defRPr sz="3200" b="1" i="0" u="none" strike="noStrike" cap="none">
                <a:solidFill>
                  <a:srgbClr val="9537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5F497A"/>
              </a:buClr>
              <a:buSzPts val="2800"/>
              <a:buFont typeface="Arial"/>
              <a:buChar char="–"/>
              <a:defRPr sz="2800" b="1" i="0" u="none" strike="noStrike" cap="none">
                <a:solidFill>
                  <a:srgbClr val="5F497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66092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1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/>
          <p:nvPr/>
        </p:nvSpPr>
        <p:spPr>
          <a:xfrm>
            <a:off x="0" y="884143"/>
            <a:ext cx="9144000" cy="4389120"/>
          </a:xfrm>
          <a:prstGeom prst="rect">
            <a:avLst/>
          </a:prstGeom>
          <a:solidFill>
            <a:srgbClr val="FFE8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7"/>
          <p:cNvSpPr/>
          <p:nvPr/>
        </p:nvSpPr>
        <p:spPr>
          <a:xfrm rot="5400000" flipH="1">
            <a:off x="-1348720" y="2232863"/>
            <a:ext cx="4389120" cy="1691680"/>
          </a:xfrm>
          <a:prstGeom prst="triangle">
            <a:avLst>
              <a:gd name="adj" fmla="val 50000"/>
            </a:avLst>
          </a:prstGeom>
          <a:solidFill>
            <a:srgbClr val="FFCC66">
              <a:alpha val="8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/>
          <p:nvPr/>
        </p:nvSpPr>
        <p:spPr>
          <a:xfrm rot="-5400000" flipH="1">
            <a:off x="6103600" y="2232863"/>
            <a:ext cx="4389120" cy="1691680"/>
          </a:xfrm>
          <a:prstGeom prst="triangle">
            <a:avLst>
              <a:gd name="adj" fmla="val 50000"/>
            </a:avLst>
          </a:prstGeom>
          <a:solidFill>
            <a:srgbClr val="FFCC66">
              <a:alpha val="8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 txBox="1"/>
          <p:nvPr/>
        </p:nvSpPr>
        <p:spPr>
          <a:xfrm>
            <a:off x="1691680" y="2438848"/>
            <a:ext cx="5760640" cy="1279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 b="1" i="0" u="none" strike="noStrike" cap="none" dirty="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經費編列原則</a:t>
            </a:r>
            <a:endParaRPr sz="1400" b="0" i="0" u="none" strike="noStrike" cap="none" dirty="0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2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講師國內旅費</a:t>
            </a:r>
            <a:endParaRPr/>
          </a:p>
        </p:txBody>
      </p:sp>
      <p:sp>
        <p:nvSpPr>
          <p:cNvPr id="180" name="Google Shape;180;p12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依「</a:t>
            </a: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國內出差旅費報支要點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」實核支應。</a:t>
            </a:r>
            <a:endParaRPr/>
          </a:p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u="sng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當日往返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無須檢附票根或購票證明文件。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駕駛自用汽（機）車出差者，其交通費得按同路段公民營客運汽車最高等級之票價報支。但不得另行報支</a:t>
            </a:r>
            <a:r>
              <a:rPr lang="zh-TW" u="sng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油料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、</a:t>
            </a:r>
            <a:r>
              <a:rPr lang="zh-TW" u="sng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過路（橋）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、</a:t>
            </a:r>
            <a:r>
              <a:rPr lang="zh-TW" u="sng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停車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等費用。</a:t>
            </a:r>
            <a:endParaRPr/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81" name="Google Shape;181;p12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  <p:sp>
        <p:nvSpPr>
          <p:cNvPr id="182" name="Google Shape;182;p12"/>
          <p:cNvSpPr/>
          <p:nvPr/>
        </p:nvSpPr>
        <p:spPr>
          <a:xfrm>
            <a:off x="5354839" y="4755251"/>
            <a:ext cx="3240130" cy="101054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應註明支付起訖車站、搭乘的交通工具及支付對象。</a:t>
            </a:r>
            <a:endParaRPr sz="3200" b="0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183" name="Google Shape;183;p12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184" name="Google Shape;184;p12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185" name="Google Shape;185;p12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2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膳費</a:t>
            </a:r>
            <a:endParaRPr/>
          </a:p>
        </p:txBody>
      </p:sp>
      <p:sp>
        <p:nvSpPr>
          <p:cNvPr id="192" name="Google Shape;192;p13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標準單價每人每餐</a:t>
            </a:r>
            <a:r>
              <a:rPr lang="zh-TW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100</a:t>
            </a:r>
            <a:r>
              <a:rPr lang="zh-TW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元</a:t>
            </a:r>
            <a:r>
              <a:rPr lang="zh-TW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辦理活動有逾用餐時間之虞得編列，不含茶水費。</a:t>
            </a:r>
            <a:endParaRPr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13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  <p:sp>
        <p:nvSpPr>
          <p:cNvPr id="194" name="Google Shape;194;p13"/>
          <p:cNvSpPr/>
          <p:nvPr/>
        </p:nvSpPr>
        <p:spPr>
          <a:xfrm>
            <a:off x="5354839" y="4755251"/>
            <a:ext cx="3240130" cy="101054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請說明課表安排以判讀編列膳費之合理性。</a:t>
            </a:r>
            <a:endParaRPr sz="3200" b="0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195" name="Google Shape;195;p13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196" name="Google Shape;196;p13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197" name="Google Shape;197;p13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3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4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住宿費</a:t>
            </a:r>
            <a:endParaRPr/>
          </a:p>
        </p:txBody>
      </p:sp>
      <p:sp>
        <p:nvSpPr>
          <p:cNvPr id="204" name="Google Shape;204;p14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依「國內出差旅費報支要點」實核支應。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每人每日住宿費上限為</a:t>
            </a:r>
            <a:r>
              <a:rPr lang="zh-TW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2,000元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/>
          </a:p>
          <a:p>
            <a:pPr marL="457200" lvl="0" indent="-2286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None/>
            </a:pP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05" name="Google Shape;205;p14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11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5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印刷費</a:t>
            </a:r>
            <a:endParaRPr/>
          </a:p>
        </p:txBody>
      </p:sp>
      <p:sp>
        <p:nvSpPr>
          <p:cNvPr id="211" name="Google Shape;211;p15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教材、講義或資料印製等。</a:t>
            </a:r>
            <a:endParaRPr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須說明</a:t>
            </a:r>
            <a:r>
              <a:rPr lang="zh-TW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用途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及</a:t>
            </a:r>
            <a:r>
              <a:rPr lang="zh-TW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數量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不超過總</a:t>
            </a:r>
            <a:r>
              <a:rPr lang="zh-TW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經費 </a:t>
            </a:r>
            <a:r>
              <a:rPr lang="zh-TW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50%</a:t>
            </a:r>
            <a:r>
              <a:rPr lang="zh-TW" b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b="0"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12" name="Google Shape;212;p15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12</a:t>
            </a:fld>
            <a:endParaRPr/>
          </a:p>
        </p:txBody>
      </p:sp>
      <p:sp>
        <p:nvSpPr>
          <p:cNvPr id="213" name="Google Shape;213;p15"/>
          <p:cNvSpPr/>
          <p:nvPr/>
        </p:nvSpPr>
        <p:spPr>
          <a:xfrm>
            <a:off x="5354839" y="4755251"/>
            <a:ext cx="3240130" cy="118348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應說明單價、數量，不宜僅寫一式；耗材(如墨水匣)及紙張應列於雜支。</a:t>
            </a:r>
            <a:endParaRPr/>
          </a:p>
        </p:txBody>
      </p:sp>
      <p:grpSp>
        <p:nvGrpSpPr>
          <p:cNvPr id="214" name="Google Shape;214;p15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215" name="Google Shape;215;p15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16" name="Google Shape;216;p15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5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6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教材費</a:t>
            </a:r>
            <a:endParaRPr/>
          </a:p>
        </p:txBody>
      </p:sp>
      <p:sp>
        <p:nvSpPr>
          <p:cNvPr id="223" name="Google Shape;223;p16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辦理</a:t>
            </a:r>
            <a:r>
              <a:rPr lang="zh-TW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閱讀活動或課程所需教材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得以編列。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須說明</a:t>
            </a:r>
            <a:r>
              <a:rPr lang="zh-TW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名稱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或</a:t>
            </a:r>
            <a:r>
              <a:rPr lang="zh-TW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用途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不超過總</a:t>
            </a:r>
            <a:r>
              <a:rPr lang="zh-TW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經費 </a:t>
            </a:r>
            <a:r>
              <a:rPr lang="zh-TW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20%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/>
          </a:p>
        </p:txBody>
      </p:sp>
      <p:sp>
        <p:nvSpPr>
          <p:cNvPr id="224" name="Google Shape;224;p16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13</a:t>
            </a:fld>
            <a:endParaRPr/>
          </a:p>
        </p:txBody>
      </p:sp>
      <p:sp>
        <p:nvSpPr>
          <p:cNvPr id="225" name="Google Shape;225;p16"/>
          <p:cNvSpPr/>
          <p:nvPr/>
        </p:nvSpPr>
        <p:spPr>
          <a:xfrm>
            <a:off x="5354839" y="4755251"/>
            <a:ext cx="3240130" cy="119402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各項目請分列單價，如有圖書須詳列名稱、數量、單價；用途應可與計畫內容對照。</a:t>
            </a:r>
            <a:endParaRPr/>
          </a:p>
        </p:txBody>
      </p:sp>
      <p:grpSp>
        <p:nvGrpSpPr>
          <p:cNvPr id="226" name="Google Shape;226;p16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227" name="Google Shape;227;p16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28" name="Google Shape;228;p16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6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7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資料蒐集費</a:t>
            </a:r>
            <a:endParaRPr/>
          </a:p>
        </p:txBody>
      </p:sp>
      <p:sp>
        <p:nvSpPr>
          <p:cNvPr id="236" name="Google Shape;236;p17"/>
          <p:cNvSpPr txBox="1">
            <a:spLocks noGrp="1"/>
          </p:cNvSpPr>
          <p:nvPr>
            <p:ph type="body" idx="1"/>
          </p:nvPr>
        </p:nvSpPr>
        <p:spPr>
          <a:xfrm>
            <a:off x="457200" y="91399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編列辦理相關活動所需</a:t>
            </a:r>
            <a:r>
              <a:rPr lang="zh-TW" sz="280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「參考用」</a:t>
            </a: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圖書資料為原則。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須詳列</a:t>
            </a:r>
            <a:r>
              <a:rPr lang="zh-TW" sz="280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名稱、數量、單價</a:t>
            </a: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於計畫書中。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zh-TW" sz="240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地方政府申請計畫</a:t>
            </a:r>
            <a:endParaRPr sz="2400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0800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400"/>
              <a:buNone/>
            </a:pPr>
            <a:r>
              <a:rPr lang="zh-TW" sz="2400" b="0">
                <a:solidFill>
                  <a:srgbClr val="366092"/>
                </a:solidFill>
                <a:latin typeface="DFKai-SB"/>
                <a:ea typeface="DFKai-SB"/>
                <a:cs typeface="DFKai-SB"/>
                <a:sym typeface="DFKai-SB"/>
              </a:rPr>
              <a:t>所占比例不超過總經費</a:t>
            </a: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10%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公立國民中小學</a:t>
            </a:r>
            <a:r>
              <a:rPr lang="zh-TW" sz="240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申請計畫</a:t>
            </a:r>
            <a:endParaRPr sz="2400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0800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zh-TW" sz="2400" b="0">
                <a:solidFill>
                  <a:srgbClr val="36609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所占比例不超過總經費 </a:t>
            </a: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25%</a:t>
            </a:r>
            <a:r>
              <a:rPr lang="zh-TW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。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37" name="Google Shape;237;p17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14</a:t>
            </a:fld>
            <a:endParaRPr/>
          </a:p>
        </p:txBody>
      </p:sp>
      <p:sp>
        <p:nvSpPr>
          <p:cNvPr id="238" name="Google Shape;238;p17"/>
          <p:cNvSpPr/>
          <p:nvPr/>
        </p:nvSpPr>
        <p:spPr>
          <a:xfrm>
            <a:off x="5354839" y="4755251"/>
            <a:ext cx="3240130" cy="119402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研習講義、文本印製、學習單請改列印刷費，若為活動中使用之教材則為教材費。</a:t>
            </a:r>
            <a:endParaRPr/>
          </a:p>
        </p:txBody>
      </p:sp>
      <p:grpSp>
        <p:nvGrpSpPr>
          <p:cNvPr id="239" name="Google Shape;239;p17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240" name="Google Shape;240;p17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41" name="Google Shape;241;p17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7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8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場地佈置費</a:t>
            </a:r>
            <a:endParaRPr/>
          </a:p>
        </p:txBody>
      </p:sp>
      <p:sp>
        <p:nvSpPr>
          <p:cNvPr id="248" name="Google Shape;248;p18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必要時得以編列，所占比例不超過總經費 </a:t>
            </a:r>
            <a:r>
              <a:rPr lang="zh-TW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10%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49" name="Google Shape;249;p18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15</a:t>
            </a:fld>
            <a:endParaRPr/>
          </a:p>
        </p:txBody>
      </p:sp>
      <p:sp>
        <p:nvSpPr>
          <p:cNvPr id="250" name="Google Shape;250;p18"/>
          <p:cNvSpPr/>
          <p:nvPr/>
        </p:nvSpPr>
        <p:spPr>
          <a:xfrm>
            <a:off x="5354839" y="4755251"/>
            <a:ext cx="3240130" cy="119402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課程於電腦教室上課，其場地布置費請補充說明，以利檢視其必要性。</a:t>
            </a:r>
            <a:endParaRPr/>
          </a:p>
        </p:txBody>
      </p:sp>
      <p:grpSp>
        <p:nvGrpSpPr>
          <p:cNvPr id="251" name="Google Shape;251;p18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252" name="Google Shape;252;p18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53" name="Google Shape;253;p18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8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9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雜支</a:t>
            </a:r>
            <a:endParaRPr/>
          </a:p>
        </p:txBody>
      </p:sp>
      <p:sp>
        <p:nvSpPr>
          <p:cNvPr id="260" name="Google Shape;260;p19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凡前項費用未列之</a:t>
            </a:r>
            <a:r>
              <a:rPr lang="zh-TW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辦公事務費用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屬之。如文具用品、紙張、資訊耗材、資料夾、郵資等屬之。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不超過總</a:t>
            </a:r>
            <a:r>
              <a:rPr lang="zh-TW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經費 </a:t>
            </a:r>
            <a:r>
              <a:rPr lang="zh-TW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6%</a:t>
            </a: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61" name="Google Shape;261;p19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16</a:t>
            </a:fld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5354839" y="4755251"/>
            <a:ext cx="3240130" cy="119402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本計畫經費不宜編列獎勵品，補充保費請編列於全民健康保險補充保費。</a:t>
            </a:r>
            <a:endParaRPr/>
          </a:p>
        </p:txBody>
      </p:sp>
      <p:grpSp>
        <p:nvGrpSpPr>
          <p:cNvPr id="263" name="Google Shape;263;p19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264" name="Google Shape;264;p19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65" name="Google Shape;265;p19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9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0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注意事項</a:t>
            </a:r>
            <a:endParaRPr/>
          </a:p>
        </p:txBody>
      </p:sp>
      <p:sp>
        <p:nvSpPr>
          <p:cNvPr id="272" name="Google Shape;272;p20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360"/>
              <a:buFont typeface="Arial"/>
              <a:buAutoNum type="arabicPeriod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申請文件請確認為署內提供之最新版本 (右上角日期應為</a:t>
            </a:r>
            <a:r>
              <a:rPr lang="zh-TW" sz="280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111.08</a:t>
            </a: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) ，並務必確實核章。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360"/>
              <a:buFont typeface="Arial"/>
              <a:buAutoNum type="arabicPeriod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檢核表務必據實填寫。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AutoNum type="arabicPeriod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地方政府應協助所轄學校於計畫中加入</a:t>
            </a:r>
            <a:r>
              <a:rPr lang="zh-TW" sz="2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e-PIRLS</a:t>
            </a: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及多文本閱讀之資訊。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AutoNum type="arabicPeriod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應適合偏遠學校的需求，並顧及不同地區的差異性。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AutoNum type="arabicPeriod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鼓勵於閱讀推動計畫中納入培養圖書館專業教師。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3111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3111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539750" lvl="0" indent="-3111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73" name="Google Shape;273;p20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17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1"/>
          <p:cNvSpPr txBox="1">
            <a:spLocks noGrp="1"/>
          </p:cNvSpPr>
          <p:nvPr>
            <p:ph type="ctrTitle"/>
          </p:nvPr>
        </p:nvSpPr>
        <p:spPr>
          <a:xfrm>
            <a:off x="683568" y="1916832"/>
            <a:ext cx="7772400" cy="2016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 sz="6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簡報完畢</a:t>
            </a:r>
            <a:br>
              <a:rPr lang="zh-TW" sz="6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</a:br>
            <a:r>
              <a:rPr lang="zh-TW" sz="6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敬請指教</a:t>
            </a:r>
            <a:endParaRPr b="1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審查指標</a:t>
            </a:r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AutoNum type="arabicPeriod"/>
            </a:pPr>
            <a:r>
              <a:rPr lang="zh-TW">
                <a:solidFill>
                  <a:srgbClr val="953734"/>
                </a:solidFill>
                <a:latin typeface="DFKai-SB"/>
                <a:ea typeface="DFKai-SB"/>
                <a:cs typeface="DFKai-SB"/>
                <a:sym typeface="DFKai-SB"/>
              </a:rPr>
              <a:t>計畫目標明確性</a:t>
            </a:r>
            <a:endParaRPr>
              <a:solidFill>
                <a:srgbClr val="953734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計畫具體明確，符合學校現況及實際需求。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活動規畫應以閱讀推動為原則，不得為考試取向，亦不得以購書為主要目的。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計畫中應說明辦理活動招收對象之特質，對於招募參加營隊等相關活動之學生，宜以經濟需協助者或需要閱讀寫作補救者為優先。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solidFill>
                <a:srgbClr val="0C0C0C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solidFill>
                <a:srgbClr val="0C0C0C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07" name="Google Shape;107;p3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1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審查指標</a:t>
            </a:r>
            <a:endParaRPr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AutoNum type="arabicPeriod" startAt="2"/>
            </a:pPr>
            <a:r>
              <a:rPr lang="zh-TW">
                <a:solidFill>
                  <a:srgbClr val="953734"/>
                </a:solidFill>
                <a:latin typeface="DFKai-SB"/>
                <a:ea typeface="DFKai-SB"/>
                <a:cs typeface="DFKai-SB"/>
                <a:sym typeface="DFKai-SB"/>
              </a:rPr>
              <a:t>規劃執行可行性</a:t>
            </a:r>
            <a:endParaRPr>
              <a:solidFill>
                <a:srgbClr val="953734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計畫內容及策略具可行性，課程及活動之規劃具體完善，能提升校內閱讀風氣。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計畫中宜提出前次計畫之量化及質化成效，並應就本次計畫預計辦理之活動說明其規劃時間、對象及內容，以及預期之量化及質化成效。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學校圖書館（室）閱讀空間規劃能結合課程、營造整體效果、提升師生使用頻率，並增進學生閱讀興趣。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solidFill>
                <a:srgbClr val="0C0C0C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solidFill>
                <a:srgbClr val="0C0C0C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審查指標</a:t>
            </a:r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1"/>
          </p:nvPr>
        </p:nvSpPr>
        <p:spPr>
          <a:xfrm>
            <a:off x="457200" y="925342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AutoNum type="arabicPeriod" startAt="3"/>
            </a:pPr>
            <a:r>
              <a:rPr lang="zh-TW">
                <a:solidFill>
                  <a:srgbClr val="953734"/>
                </a:solidFill>
                <a:latin typeface="DFKai-SB"/>
                <a:ea typeface="DFKai-SB"/>
                <a:cs typeface="DFKai-SB"/>
                <a:sym typeface="DFKai-SB"/>
              </a:rPr>
              <a:t>人力資源整合性</a:t>
            </a:r>
            <a:endParaRPr>
              <a:solidFill>
                <a:srgbClr val="953734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人力資源運用得當，能妥善整合資源，展現預期成效。</a:t>
            </a:r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審查指標</a:t>
            </a:r>
            <a:endParaRPr/>
          </a:p>
        </p:txBody>
      </p:sp>
      <p:sp>
        <p:nvSpPr>
          <p:cNvPr id="127" name="Google Shape;127;p6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9750" lvl="0" indent="-5143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AutoNum type="arabicPeriod" startAt="4"/>
            </a:pPr>
            <a:r>
              <a:rPr lang="zh-TW">
                <a:solidFill>
                  <a:srgbClr val="953734"/>
                </a:solidFill>
                <a:latin typeface="DFKai-SB"/>
                <a:ea typeface="DFKai-SB"/>
                <a:cs typeface="DFKai-SB"/>
                <a:sym typeface="DFKai-SB"/>
              </a:rPr>
              <a:t>經費編列合宜性</a:t>
            </a:r>
            <a:endParaRPr>
              <a:solidFill>
                <a:srgbClr val="953734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經費運用清楚說明且符合</a:t>
            </a:r>
            <a:r>
              <a:rPr lang="zh-TW" sz="240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推動閱讀活動之目的</a:t>
            </a: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sz="24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Char char="✔"/>
            </a:pP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經費編列需符合「教育部補(捐)助及委辦計畫經費編列基準</a:t>
            </a:r>
            <a:r>
              <a:rPr lang="zh-TW" sz="2400" b="0">
                <a:solidFill>
                  <a:srgbClr val="0C0C0C"/>
                </a:solidFill>
                <a:latin typeface="DFKai-SB"/>
                <a:ea typeface="DFKai-SB"/>
                <a:cs typeface="DFKai-SB"/>
                <a:sym typeface="DFKai-SB"/>
              </a:rPr>
              <a:t>表」及「112年度閱讀推動計畫經費編列原則</a:t>
            </a:r>
            <a:r>
              <a:rPr lang="zh-TW" sz="2800" b="0">
                <a:solidFill>
                  <a:srgbClr val="0C0C0C"/>
                </a:solidFill>
                <a:latin typeface="DFKai-SB"/>
                <a:ea typeface="DFKai-SB"/>
                <a:cs typeface="DFKai-SB"/>
                <a:sym typeface="DFKai-SB"/>
              </a:rPr>
              <a:t>」</a:t>
            </a:r>
            <a:r>
              <a:rPr lang="zh-TW" sz="2400" b="0">
                <a:solidFill>
                  <a:srgbClr val="0C0C0C"/>
                </a:solidFill>
                <a:latin typeface="DFKai-SB"/>
                <a:ea typeface="DFKai-SB"/>
                <a:cs typeface="DFKai-SB"/>
                <a:sym typeface="DFKai-SB"/>
              </a:rPr>
              <a:t>(</a:t>
            </a:r>
            <a:r>
              <a:rPr lang="zh-TW" sz="24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無</a:t>
            </a:r>
            <a:r>
              <a:rPr lang="zh-TW" sz="2400" b="0" strike="sngStrik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講義資料費</a:t>
            </a:r>
            <a:r>
              <a:rPr lang="zh-TW" sz="2400" b="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、</a:t>
            </a:r>
            <a:r>
              <a:rPr lang="zh-TW" sz="2400" b="0" strike="sngStrik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材料費</a:t>
            </a:r>
            <a:r>
              <a:rPr lang="zh-TW" sz="2400" b="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、</a:t>
            </a:r>
            <a:r>
              <a:rPr lang="zh-TW" sz="2400" b="0" strike="sngStrik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道具費</a:t>
            </a:r>
            <a:r>
              <a:rPr lang="zh-TW" sz="2400" b="0">
                <a:solidFill>
                  <a:srgbClr val="0C0C0C"/>
                </a:solidFill>
                <a:latin typeface="DFKai-SB"/>
                <a:ea typeface="DFKai-SB"/>
                <a:cs typeface="DFKai-SB"/>
                <a:sym typeface="DFKai-SB"/>
              </a:rPr>
              <a:t>)。</a:t>
            </a: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28" name="Google Shape;128;p6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457200" y="185388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講師鐘點費</a:t>
            </a:r>
            <a:endParaRPr sz="600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  <p:sp>
        <p:nvSpPr>
          <p:cNvPr id="143" name="Google Shape;143;p8"/>
          <p:cNvSpPr txBox="1">
            <a:spLocks noGrp="1"/>
          </p:cNvSpPr>
          <p:nvPr>
            <p:ph type="body" idx="1"/>
          </p:nvPr>
        </p:nvSpPr>
        <p:spPr>
          <a:xfrm>
            <a:off x="457200" y="1165502"/>
            <a:ext cx="8229600" cy="5030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以節為單位，依據授課</a:t>
            </a:r>
            <a:r>
              <a:rPr lang="zh-TW" sz="280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對象</a:t>
            </a: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不同進行編列。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914400" lvl="1" indent="-4064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⮚"/>
            </a:pP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教師或全校師生</a:t>
            </a:r>
            <a:endParaRPr sz="24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外聘專家學者一節2,000元</a:t>
            </a:r>
            <a:endParaRPr sz="18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外聘</a:t>
            </a:r>
            <a:r>
              <a:rPr lang="zh-TW" sz="1800" b="0">
                <a:solidFill>
                  <a:srgbClr val="366092"/>
                </a:solidFill>
                <a:latin typeface="DFKai-SB"/>
                <a:ea typeface="DFKai-SB"/>
                <a:cs typeface="DFKai-SB"/>
                <a:sym typeface="DFKai-SB"/>
              </a:rPr>
              <a:t>學校人員</a:t>
            </a: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一節1,500元</a:t>
            </a:r>
            <a:endParaRPr sz="18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內聘自校學校人員或府內所屬人員一節1,000元</a:t>
            </a:r>
            <a:endParaRPr sz="1800" b="0"/>
          </a:p>
          <a:p>
            <a:pPr marL="14732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＊如邀請同縣市立學校教師、國立學校聘其他國立學校</a:t>
            </a:r>
            <a:endParaRPr sz="1800" b="0">
              <a:solidFill>
                <a:schemeClr val="dk1"/>
              </a:solidFill>
            </a:endParaRPr>
          </a:p>
          <a:p>
            <a:pPr marL="914400" lvl="1" indent="-4064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⮚"/>
            </a:pP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學生</a:t>
            </a:r>
            <a:endParaRPr sz="24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國中課內一節378元</a:t>
            </a:r>
            <a:endParaRPr/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國小課內一節336元</a:t>
            </a:r>
            <a:endParaRPr/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課後時間(寒暑假)一節400元</a:t>
            </a:r>
            <a:endParaRPr sz="1800" b="0">
              <a:latin typeface="DFKai-SB"/>
              <a:ea typeface="DFKai-SB"/>
              <a:cs typeface="DFKai-SB"/>
              <a:sym typeface="DFKai-SB"/>
            </a:endParaRPr>
          </a:p>
          <a:p>
            <a:pPr marL="14478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＊課後時間依據各縣市學校定義為主</a:t>
            </a:r>
            <a:endParaRPr sz="18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4478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＊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若活動安排在</a:t>
            </a:r>
            <a:r>
              <a:rPr lang="zh-TW" sz="1800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課內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時間，講師為</a:t>
            </a:r>
            <a:r>
              <a:rPr lang="zh-TW" sz="1800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校內老師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，對象為</a:t>
            </a:r>
            <a:r>
              <a:rPr lang="zh-TW" sz="1800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學生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</a:t>
            </a:r>
            <a:endParaRPr sz="1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1692000" lvl="4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>
                <a:solidFill>
                  <a:srgbClr val="C00000"/>
                </a:solidFill>
                <a:latin typeface="DFKai-SB"/>
                <a:ea typeface="DFKai-SB"/>
                <a:cs typeface="DFKai-SB"/>
                <a:sym typeface="DFKai-SB"/>
              </a:rPr>
              <a:t>不宜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再編列320元的鐘點費</a:t>
            </a:r>
            <a:endParaRPr sz="1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14478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sz="1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990600" lvl="2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800">
              <a:latin typeface="DFKai-SB"/>
              <a:ea typeface="DFKai-SB"/>
              <a:cs typeface="DFKai-SB"/>
              <a:sym typeface="DFKai-SB"/>
            </a:endParaRPr>
          </a:p>
          <a:p>
            <a:pPr marL="914400" lvl="1" indent="-2286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>
              <a:solidFill>
                <a:srgbClr val="5F497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"/>
          <p:cNvSpPr txBox="1">
            <a:spLocks noGrp="1"/>
          </p:cNvSpPr>
          <p:nvPr>
            <p:ph type="title"/>
          </p:nvPr>
        </p:nvSpPr>
        <p:spPr>
          <a:xfrm>
            <a:off x="457200" y="185388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講師鐘點費</a:t>
            </a:r>
            <a:endParaRPr sz="600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49" name="Google Shape;149;p9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457200" y="1165502"/>
            <a:ext cx="8229600" cy="5030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sz="2800" b="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教授一個班級只補助1個人力之講師鐘點費，併班上課講師以</a:t>
            </a:r>
            <a:r>
              <a:rPr lang="zh-TW" sz="2800" dirty="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1.5人/班</a:t>
            </a:r>
            <a:r>
              <a:rPr lang="zh-TW" sz="2800" b="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為限；</a:t>
            </a:r>
            <a:r>
              <a:rPr lang="zh-TW" sz="2800" dirty="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不補助</a:t>
            </a:r>
            <a:r>
              <a:rPr lang="zh-TW" sz="2800" b="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助教、助理講師鐘點費。</a:t>
            </a:r>
            <a:endParaRPr sz="2800" b="0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sz="2800" b="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需詳述</a:t>
            </a:r>
            <a:r>
              <a:rPr lang="zh-TW" sz="2800" u="sng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授課教師、活動名稱、場次，以及該授課時間為課內/課後時間</a:t>
            </a:r>
            <a:r>
              <a:rPr lang="zh-TW" sz="280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。</a:t>
            </a:r>
            <a:endParaRPr sz="2800" b="0"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>
            <a:spLocks noGrp="1"/>
          </p:cNvSpPr>
          <p:nvPr>
            <p:ph type="body" idx="1"/>
          </p:nvPr>
        </p:nvSpPr>
        <p:spPr>
          <a:xfrm>
            <a:off x="457200" y="1165502"/>
            <a:ext cx="8229600" cy="5030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以節為單位，依據授課</a:t>
            </a:r>
            <a:r>
              <a:rPr lang="zh-TW" sz="2800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對象</a:t>
            </a:r>
            <a:r>
              <a:rPr lang="zh-TW" sz="2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不同進行編列。</a:t>
            </a:r>
            <a:endParaRPr sz="2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914400" lvl="1" indent="-4064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⮚"/>
            </a:pP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教師或全校師生</a:t>
            </a:r>
            <a:endParaRPr sz="24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外聘專家學者一節2,000元</a:t>
            </a:r>
            <a:endParaRPr sz="18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外聘學校人員一節1,500元</a:t>
            </a:r>
            <a:endParaRPr sz="1800" b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內聘自校學校人員或府內所屬人員一節1,000元</a:t>
            </a:r>
            <a:endParaRPr sz="1800" b="0"/>
          </a:p>
          <a:p>
            <a:pPr marL="14732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＊如邀請同縣市立學校教師、國立學校聘其他國立學校</a:t>
            </a:r>
            <a:endParaRPr sz="1800" b="0">
              <a:solidFill>
                <a:schemeClr val="dk1"/>
              </a:solidFill>
            </a:endParaRPr>
          </a:p>
          <a:p>
            <a:pPr marL="914400" lvl="1" indent="-4064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⮚"/>
            </a:pPr>
            <a:r>
              <a:rPr lang="zh-TW" sz="240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學生</a:t>
            </a:r>
            <a:endParaRPr sz="2400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國中課內一節378元</a:t>
            </a:r>
            <a:endParaRPr/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國小課內一節336元</a:t>
            </a:r>
            <a:endParaRPr/>
          </a:p>
          <a:p>
            <a:pPr marL="1371600" lvl="2" indent="-38100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Noto Sans Symbols"/>
              <a:buAutoNum type="arabicPeriod"/>
            </a:pPr>
            <a:r>
              <a:rPr lang="zh-TW" sz="1800" b="0">
                <a:latin typeface="DFKai-SB"/>
                <a:ea typeface="DFKai-SB"/>
                <a:cs typeface="DFKai-SB"/>
                <a:sym typeface="DFKai-SB"/>
              </a:rPr>
              <a:t>課後時間(寒暑假)一節400元</a:t>
            </a:r>
            <a:endParaRPr sz="1800" b="0">
              <a:latin typeface="DFKai-SB"/>
              <a:ea typeface="DFKai-SB"/>
              <a:cs typeface="DFKai-SB"/>
              <a:sym typeface="DFKai-SB"/>
            </a:endParaRPr>
          </a:p>
          <a:p>
            <a:pPr marL="14478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＊課後時間依據各縣市學校定義為主</a:t>
            </a:r>
            <a:endParaRPr sz="18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4478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＊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若活動安排在</a:t>
            </a:r>
            <a:r>
              <a:rPr lang="zh-TW" sz="1800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課內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時間，講師為</a:t>
            </a:r>
            <a:r>
              <a:rPr lang="zh-TW" sz="1800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校內老師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，對象為</a:t>
            </a:r>
            <a:r>
              <a:rPr lang="zh-TW" sz="1800" b="0" u="sng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學生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</a:t>
            </a:r>
            <a:endParaRPr sz="1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1692000" lvl="4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rPr lang="zh-TW" sz="1800">
                <a:solidFill>
                  <a:srgbClr val="C00000"/>
                </a:solidFill>
                <a:latin typeface="DFKai-SB"/>
                <a:ea typeface="DFKai-SB"/>
                <a:cs typeface="DFKai-SB"/>
                <a:sym typeface="DFKai-SB"/>
              </a:rPr>
              <a:t>不宜</a:t>
            </a:r>
            <a:r>
              <a:rPr lang="zh-TW" sz="1800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再編列320元的鐘點費</a:t>
            </a:r>
            <a:endParaRPr sz="1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1447800" lvl="3" indent="0" algn="just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</a:pPr>
            <a:endParaRPr sz="1800"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990600" lvl="2" indent="0" algn="just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1800">
              <a:latin typeface="DFKai-SB"/>
              <a:ea typeface="DFKai-SB"/>
              <a:cs typeface="DFKai-SB"/>
              <a:sym typeface="DFKai-SB"/>
            </a:endParaRPr>
          </a:p>
          <a:p>
            <a:pPr marL="914400" lvl="1" indent="-2286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Noto Sans Symbols"/>
              <a:buNone/>
            </a:pPr>
            <a:endParaRPr>
              <a:solidFill>
                <a:srgbClr val="5F497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Google Shape;156;p10"/>
          <p:cNvSpPr txBox="1">
            <a:spLocks noGrp="1"/>
          </p:cNvSpPr>
          <p:nvPr>
            <p:ph type="title"/>
          </p:nvPr>
        </p:nvSpPr>
        <p:spPr>
          <a:xfrm>
            <a:off x="457200" y="185388"/>
            <a:ext cx="8229600" cy="850106"/>
          </a:xfrm>
          <a:prstGeom prst="rect">
            <a:avLst/>
          </a:prstGeom>
          <a:solidFill>
            <a:srgbClr val="FFE8B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審查重點</a:t>
            </a:r>
            <a:endParaRPr sz="6000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57" name="Google Shape;157;p10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  <p:sp>
        <p:nvSpPr>
          <p:cNvPr id="158" name="Google Shape;158;p10"/>
          <p:cNvSpPr/>
          <p:nvPr/>
        </p:nvSpPr>
        <p:spPr>
          <a:xfrm rot="5400000" flipH="1">
            <a:off x="420786" y="221802"/>
            <a:ext cx="850106" cy="777278"/>
          </a:xfrm>
          <a:prstGeom prst="triangle">
            <a:avLst>
              <a:gd name="adj" fmla="val 50000"/>
            </a:avLst>
          </a:prstGeom>
          <a:solidFill>
            <a:srgbClr val="FFD07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0"/>
          <p:cNvSpPr/>
          <p:nvPr/>
        </p:nvSpPr>
        <p:spPr>
          <a:xfrm rot="-5400000" flipH="1">
            <a:off x="7878031" y="226725"/>
            <a:ext cx="850106" cy="767432"/>
          </a:xfrm>
          <a:prstGeom prst="triangle">
            <a:avLst>
              <a:gd name="adj" fmla="val 50000"/>
            </a:avLst>
          </a:prstGeom>
          <a:solidFill>
            <a:srgbClr val="FFCC66">
              <a:alpha val="86274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0"/>
          <p:cNvSpPr/>
          <p:nvPr/>
        </p:nvSpPr>
        <p:spPr>
          <a:xfrm>
            <a:off x="203200" y="1873803"/>
            <a:ext cx="777278" cy="2094164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 b="0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授課對象</a:t>
            </a:r>
            <a:endParaRPr/>
          </a:p>
        </p:txBody>
      </p:sp>
      <p:sp>
        <p:nvSpPr>
          <p:cNvPr id="161" name="Google Shape;161;p10"/>
          <p:cNvSpPr/>
          <p:nvPr/>
        </p:nvSpPr>
        <p:spPr>
          <a:xfrm>
            <a:off x="4679238" y="1808851"/>
            <a:ext cx="3240130" cy="101054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 b="0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講師資歷</a:t>
            </a:r>
            <a:endParaRPr sz="3200" b="0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專家學者應說明其專業身分</a:t>
            </a:r>
            <a:endParaRPr sz="3200" b="0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62" name="Google Shape;162;p10"/>
          <p:cNvSpPr/>
          <p:nvPr/>
        </p:nvSpPr>
        <p:spPr>
          <a:xfrm>
            <a:off x="4892104" y="3784600"/>
            <a:ext cx="3149600" cy="111759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200" b="0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授課課表</a:t>
            </a:r>
            <a:endParaRPr sz="3200" b="0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0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rPr>
              <a:t>課程內容、日期、節數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>
            <a:spLocks noGrp="1"/>
          </p:cNvSpPr>
          <p:nvPr>
            <p:ph type="title"/>
          </p:nvPr>
        </p:nvSpPr>
        <p:spPr>
          <a:xfrm>
            <a:off x="457200" y="58614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zh-TW">
                <a:latin typeface="DFKai-SB"/>
                <a:ea typeface="DFKai-SB"/>
                <a:cs typeface="DFKai-SB"/>
                <a:sym typeface="DFKai-SB"/>
              </a:rPr>
              <a:t>全民健康保險補充保費</a:t>
            </a: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sldNum" idx="12"/>
          </p:nvPr>
        </p:nvSpPr>
        <p:spPr>
          <a:xfrm>
            <a:off x="6974904" y="64533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  <p:sp>
        <p:nvSpPr>
          <p:cNvPr id="169" name="Google Shape;169;p11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229600" cy="503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53734"/>
              </a:buClr>
              <a:buSzPts val="3200"/>
              <a:buFont typeface="Arial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針對未列入一般保險費之所得或收入，計收補充保費。</a:t>
            </a:r>
            <a:endParaRPr b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457200" lvl="0" indent="-4318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zh-TW" b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計算方式：講師鐘點費</a:t>
            </a:r>
            <a:r>
              <a:rPr lang="zh-TW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之 </a:t>
            </a:r>
            <a:r>
              <a:rPr lang="zh-TW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2.11%</a:t>
            </a:r>
            <a:endParaRPr/>
          </a:p>
        </p:txBody>
      </p:sp>
      <p:sp>
        <p:nvSpPr>
          <p:cNvPr id="170" name="Google Shape;170;p11"/>
          <p:cNvSpPr/>
          <p:nvPr/>
        </p:nvSpPr>
        <p:spPr>
          <a:xfrm>
            <a:off x="5354839" y="4755251"/>
            <a:ext cx="3240130" cy="101054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76200" cap="flat" cmpd="sng">
            <a:solidFill>
              <a:srgbClr val="FFD07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補充保費單價與總價有誤，請補充計算式說明。</a:t>
            </a:r>
            <a:endParaRPr sz="3200" b="0" i="0" u="none" strike="noStrike" cap="none">
              <a:solidFill>
                <a:schemeClr val="accent2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grpSp>
        <p:nvGrpSpPr>
          <p:cNvPr id="171" name="Google Shape;171;p11"/>
          <p:cNvGrpSpPr/>
          <p:nvPr/>
        </p:nvGrpSpPr>
        <p:grpSpPr>
          <a:xfrm>
            <a:off x="5106374" y="4287485"/>
            <a:ext cx="3240130" cy="589651"/>
            <a:chOff x="457200" y="185388"/>
            <a:chExt cx="8229600" cy="850106"/>
          </a:xfrm>
        </p:grpSpPr>
        <p:sp>
          <p:nvSpPr>
            <p:cNvPr id="172" name="Google Shape;172;p11"/>
            <p:cNvSpPr txBox="1"/>
            <p:nvPr/>
          </p:nvSpPr>
          <p:spPr>
            <a:xfrm>
              <a:off x="457200" y="185388"/>
              <a:ext cx="8229600" cy="850106"/>
            </a:xfrm>
            <a:prstGeom prst="rect">
              <a:avLst/>
            </a:prstGeom>
            <a:solidFill>
              <a:srgbClr val="FFE8B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zh-TW" sz="2800" b="1" i="0" u="none" strike="noStrike" cap="none">
                  <a:solidFill>
                    <a:schemeClr val="accent2"/>
                  </a:solidFill>
                  <a:latin typeface="DFKai-SB"/>
                  <a:ea typeface="DFKai-SB"/>
                  <a:cs typeface="DFKai-SB"/>
                  <a:sym typeface="DFKai-SB"/>
                </a:rPr>
                <a:t>常見審查意見</a:t>
              </a:r>
              <a:endParaRPr sz="4000" b="1" i="0" u="none" strike="noStrike" cap="none">
                <a:solidFill>
                  <a:schemeClr val="accent2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173" name="Google Shape;173;p11"/>
            <p:cNvSpPr/>
            <p:nvPr/>
          </p:nvSpPr>
          <p:spPr>
            <a:xfrm rot="5400000" flipH="1">
              <a:off x="420786" y="221802"/>
              <a:ext cx="850106" cy="777278"/>
            </a:xfrm>
            <a:prstGeom prst="triangle">
              <a:avLst>
                <a:gd name="adj" fmla="val 50000"/>
              </a:avLst>
            </a:prstGeom>
            <a:solidFill>
              <a:srgbClr val="FFD07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1"/>
            <p:cNvSpPr/>
            <p:nvPr/>
          </p:nvSpPr>
          <p:spPr>
            <a:xfrm rot="-5400000" flipH="1">
              <a:off x="7878031" y="226725"/>
              <a:ext cx="850106" cy="767432"/>
            </a:xfrm>
            <a:prstGeom prst="triangle">
              <a:avLst>
                <a:gd name="adj" fmla="val 50000"/>
              </a:avLst>
            </a:prstGeom>
            <a:solidFill>
              <a:srgbClr val="FFCC66">
                <a:alpha val="86274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1238</Words>
  <Application>Microsoft Office PowerPoint</Application>
  <PresentationFormat>如螢幕大小 (4:3)</PresentationFormat>
  <Paragraphs>140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5" baseType="lpstr">
      <vt:lpstr>Noto Sans Symbols</vt:lpstr>
      <vt:lpstr>DFKai-SB</vt:lpstr>
      <vt:lpstr>Arial</vt:lpstr>
      <vt:lpstr>Calibri</vt:lpstr>
      <vt:lpstr>Times New Roman</vt:lpstr>
      <vt:lpstr>Office 佈景主題</vt:lpstr>
      <vt:lpstr>PowerPoint 簡報</vt:lpstr>
      <vt:lpstr>審查指標</vt:lpstr>
      <vt:lpstr>審查指標</vt:lpstr>
      <vt:lpstr>審查指標</vt:lpstr>
      <vt:lpstr>審查指標</vt:lpstr>
      <vt:lpstr>講師鐘點費</vt:lpstr>
      <vt:lpstr>講師鐘點費</vt:lpstr>
      <vt:lpstr>審查重點</vt:lpstr>
      <vt:lpstr>全民健康保險補充保費</vt:lpstr>
      <vt:lpstr>講師國內旅費</vt:lpstr>
      <vt:lpstr>膳費</vt:lpstr>
      <vt:lpstr>住宿費</vt:lpstr>
      <vt:lpstr>印刷費</vt:lpstr>
      <vt:lpstr>教材費</vt:lpstr>
      <vt:lpstr>資料蒐集費</vt:lpstr>
      <vt:lpstr>場地佈置費</vt:lpstr>
      <vt:lpstr>雜支</vt:lpstr>
      <vt:lpstr>注意事項</vt:lpstr>
      <vt:lpstr>簡報完畢 敬請指教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余姿幸</dc:creator>
  <cp:lastModifiedBy>user</cp:lastModifiedBy>
  <cp:revision>1</cp:revision>
  <dcterms:modified xsi:type="dcterms:W3CDTF">2022-09-22T00:14:39Z</dcterms:modified>
</cp:coreProperties>
</file>